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8" r:id="rId5"/>
    <p:sldMasterId id="2147483687" r:id="rId6"/>
    <p:sldMasterId id="2147483691" r:id="rId7"/>
    <p:sldMasterId id="2147483707" r:id="rId8"/>
  </p:sldMasterIdLst>
  <p:notesMasterIdLst>
    <p:notesMasterId r:id="rId33"/>
  </p:notesMasterIdLst>
  <p:handoutMasterIdLst>
    <p:handoutMasterId r:id="rId34"/>
  </p:handoutMasterIdLst>
  <p:sldIdLst>
    <p:sldId id="285" r:id="rId9"/>
    <p:sldId id="597" r:id="rId10"/>
    <p:sldId id="317" r:id="rId11"/>
    <p:sldId id="557" r:id="rId12"/>
    <p:sldId id="588" r:id="rId13"/>
    <p:sldId id="591" r:id="rId14"/>
    <p:sldId id="584" r:id="rId15"/>
    <p:sldId id="590" r:id="rId16"/>
    <p:sldId id="595" r:id="rId17"/>
    <p:sldId id="596" r:id="rId18"/>
    <p:sldId id="400" r:id="rId19"/>
    <p:sldId id="299" r:id="rId20"/>
    <p:sldId id="287" r:id="rId21"/>
    <p:sldId id="290" r:id="rId22"/>
    <p:sldId id="292" r:id="rId23"/>
    <p:sldId id="273" r:id="rId24"/>
    <p:sldId id="288" r:id="rId25"/>
    <p:sldId id="293" r:id="rId26"/>
    <p:sldId id="289" r:id="rId27"/>
    <p:sldId id="291" r:id="rId28"/>
    <p:sldId id="298" r:id="rId29"/>
    <p:sldId id="295" r:id="rId30"/>
    <p:sldId id="297" r:id="rId31"/>
    <p:sldId id="598" r:id="rId3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rkel" initials="M" lastIdx="1" clrIdx="0">
    <p:extLst>
      <p:ext uri="{19B8F6BF-5375-455C-9EA6-DF929625EA0E}">
        <p15:presenceInfo xmlns:p15="http://schemas.microsoft.com/office/powerpoint/2012/main" userId="Merk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851"/>
    <a:srgbClr val="F8F8F8"/>
    <a:srgbClr val="FAFAFA"/>
    <a:srgbClr val="00497D"/>
    <a:srgbClr val="FCC03A"/>
    <a:srgbClr val="EDEDDF"/>
    <a:srgbClr val="67B5D4"/>
    <a:srgbClr val="ACC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88D8CF-8824-46D9-B09F-2C750AF1404D}" v="1" dt="2023-05-02T09:33:26.8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92260" autoAdjust="0"/>
  </p:normalViewPr>
  <p:slideViewPr>
    <p:cSldViewPr snapToGrid="0">
      <p:cViewPr varScale="1">
        <p:scale>
          <a:sx n="99" d="100"/>
          <a:sy n="99" d="100"/>
        </p:scale>
        <p:origin x="88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11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21" Type="http://schemas.openxmlformats.org/officeDocument/2006/relationships/slide" Target="slides/slide13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 Burakov | MARIKO GmbH" userId="637c9eda-9832-4b34-aae7-d3f3b3244a26" providerId="ADAL" clId="{9788D8CF-8824-46D9-B09F-2C750AF1404D}"/>
    <pc:docChg chg="addSld modSld sldOrd">
      <pc:chgData name="Julia Burakov | MARIKO GmbH" userId="637c9eda-9832-4b34-aae7-d3f3b3244a26" providerId="ADAL" clId="{9788D8CF-8824-46D9-B09F-2C750AF1404D}" dt="2023-05-02T09:36:43.162" v="71"/>
      <pc:docMkLst>
        <pc:docMk/>
      </pc:docMkLst>
      <pc:sldChg chg="ord">
        <pc:chgData name="Julia Burakov | MARIKO GmbH" userId="637c9eda-9832-4b34-aae7-d3f3b3244a26" providerId="ADAL" clId="{9788D8CF-8824-46D9-B09F-2C750AF1404D}" dt="2023-05-02T09:36:43.162" v="71"/>
        <pc:sldMkLst>
          <pc:docMk/>
          <pc:sldMk cId="2168584608" sldId="297"/>
        </pc:sldMkLst>
      </pc:sldChg>
      <pc:sldChg chg="modSp add mod">
        <pc:chgData name="Julia Burakov | MARIKO GmbH" userId="637c9eda-9832-4b34-aae7-d3f3b3244a26" providerId="ADAL" clId="{9788D8CF-8824-46D9-B09F-2C750AF1404D}" dt="2023-05-02T09:35:04.877" v="46" actId="404"/>
        <pc:sldMkLst>
          <pc:docMk/>
          <pc:sldMk cId="3589986390" sldId="299"/>
        </pc:sldMkLst>
        <pc:spChg chg="mod">
          <ac:chgData name="Julia Burakov | MARIKO GmbH" userId="637c9eda-9832-4b34-aae7-d3f3b3244a26" providerId="ADAL" clId="{9788D8CF-8824-46D9-B09F-2C750AF1404D}" dt="2023-05-02T09:35:04.877" v="46" actId="404"/>
          <ac:spMkLst>
            <pc:docMk/>
            <pc:sldMk cId="3589986390" sldId="299"/>
            <ac:spMk id="2" creationId="{00000000-0000-0000-0000-000000000000}"/>
          </ac:spMkLst>
        </pc:spChg>
      </pc:sldChg>
      <pc:sldChg chg="modSp new mod">
        <pc:chgData name="Julia Burakov | MARIKO GmbH" userId="637c9eda-9832-4b34-aae7-d3f3b3244a26" providerId="ADAL" clId="{9788D8CF-8824-46D9-B09F-2C750AF1404D}" dt="2023-05-02T09:34:25.744" v="11" actId="108"/>
        <pc:sldMkLst>
          <pc:docMk/>
          <pc:sldMk cId="3389178909" sldId="597"/>
        </pc:sldMkLst>
        <pc:spChg chg="mod">
          <ac:chgData name="Julia Burakov | MARIKO GmbH" userId="637c9eda-9832-4b34-aae7-d3f3b3244a26" providerId="ADAL" clId="{9788D8CF-8824-46D9-B09F-2C750AF1404D}" dt="2023-05-02T09:34:25.744" v="11" actId="108"/>
          <ac:spMkLst>
            <pc:docMk/>
            <pc:sldMk cId="3389178909" sldId="597"/>
            <ac:spMk id="2" creationId="{E8C29C70-7DA9-E899-B1C5-7CEF0A2412E6}"/>
          </ac:spMkLst>
        </pc:spChg>
      </pc:sldChg>
      <pc:sldChg chg="modSp new mod">
        <pc:chgData name="Julia Burakov | MARIKO GmbH" userId="637c9eda-9832-4b34-aae7-d3f3b3244a26" providerId="ADAL" clId="{9788D8CF-8824-46D9-B09F-2C750AF1404D}" dt="2023-05-02T09:36:37.962" v="69" actId="20577"/>
        <pc:sldMkLst>
          <pc:docMk/>
          <pc:sldMk cId="2465315125" sldId="598"/>
        </pc:sldMkLst>
        <pc:spChg chg="mod">
          <ac:chgData name="Julia Burakov | MARIKO GmbH" userId="637c9eda-9832-4b34-aae7-d3f3b3244a26" providerId="ADAL" clId="{9788D8CF-8824-46D9-B09F-2C750AF1404D}" dt="2023-05-02T09:36:37.962" v="69" actId="20577"/>
          <ac:spMkLst>
            <pc:docMk/>
            <pc:sldMk cId="2465315125" sldId="598"/>
            <ac:spMk id="2" creationId="{37C62EA1-8688-4779-94BE-698E428ED0A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7FFC3-4C3A-4A32-AE01-E0E23CB5DAD7}" type="datetimeFigureOut">
              <a:rPr lang="de-DE" smtClean="0"/>
              <a:pPr/>
              <a:t>02.05.2023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51E1C-2D98-4DD6-976F-E4D6818B988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34117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EDCA8-AF54-4D67-9CCD-6FDD464E8F0F}" type="datetimeFigureOut">
              <a:rPr lang="de-DE" smtClean="0"/>
              <a:pPr/>
              <a:t>02.05.2023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91361-D100-4B36-A1C8-468C6F42F92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8645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88DDB8-DF70-44AF-B0E6-B94EA43F6CD0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821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88DDB8-DF70-44AF-B0E6-B94EA43F6CD0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532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291361-D100-4B36-A1C8-468C6F42F921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6418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291361-D100-4B36-A1C8-468C6F42F921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658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291361-D100-4B36-A1C8-468C6F42F921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8296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C9467E50-0E95-4EB8-5EC6-8EF8DCE342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1204"/>
          <a:stretch/>
        </p:blipFill>
        <p:spPr>
          <a:xfrm>
            <a:off x="-75761" y="0"/>
            <a:ext cx="12384000" cy="6858000"/>
          </a:xfrm>
          <a:prstGeom prst="rect">
            <a:avLst/>
          </a:prstGeom>
        </p:spPr>
      </p:pic>
      <p:sp>
        <p:nvSpPr>
          <p:cNvPr id="16" name="Rechteck 15"/>
          <p:cNvSpPr/>
          <p:nvPr userDrawn="1"/>
        </p:nvSpPr>
        <p:spPr>
          <a:xfrm>
            <a:off x="0" y="812800"/>
            <a:ext cx="4356100" cy="12319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64" y="1108299"/>
            <a:ext cx="3214943" cy="664766"/>
          </a:xfrm>
          <a:prstGeom prst="rect">
            <a:avLst/>
          </a:prstGeom>
        </p:spPr>
      </p:pic>
      <p:sp>
        <p:nvSpPr>
          <p:cNvPr id="12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522587" y="5648791"/>
            <a:ext cx="7343509" cy="7921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200" cap="all" baseline="0">
                <a:latin typeface="Lato Light" panose="020F0302020204030203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3400" cap="all" baseline="0">
                <a:solidFill>
                  <a:srgbClr val="FCC03A"/>
                </a:solidFill>
                <a:latin typeface="Lato Black" panose="020F0A02020204030203" pitchFamily="34" charset="0"/>
              </a:defRPr>
            </a:lvl2pPr>
          </a:lstStyle>
          <a:p>
            <a:pPr lvl="0"/>
            <a:r>
              <a:rPr lang="de-DE" dirty="0"/>
              <a:t>TITEL DER</a:t>
            </a:r>
          </a:p>
          <a:p>
            <a:pPr lvl="1"/>
            <a:r>
              <a:rPr lang="de-DE" dirty="0"/>
              <a:t>PRÄSENTATION</a:t>
            </a:r>
          </a:p>
        </p:txBody>
      </p:sp>
      <p:sp>
        <p:nvSpPr>
          <p:cNvPr id="13" name="Rechteck 12"/>
          <p:cNvSpPr/>
          <p:nvPr userDrawn="1"/>
        </p:nvSpPr>
        <p:spPr>
          <a:xfrm>
            <a:off x="8026400" y="5542896"/>
            <a:ext cx="4165602" cy="1091953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579" y="5570535"/>
            <a:ext cx="1766540" cy="105161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182" y="5893648"/>
            <a:ext cx="1764792" cy="40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765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platzhalter 283">
            <a:extLst>
              <a:ext uri="{FF2B5EF4-FFF2-40B4-BE49-F238E27FC236}">
                <a16:creationId xmlns:a16="http://schemas.microsoft.com/office/drawing/2014/main" id="{66114EB1-F64A-B345-BD94-F3B8679AA4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143671" y="4005064"/>
            <a:ext cx="8784803" cy="1872208"/>
          </a:xfrm>
        </p:spPr>
        <p:txBody>
          <a:bodyPr wrap="square" lIns="0" r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cap="none">
                <a:solidFill>
                  <a:schemeClr val="accent4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9pPr>
          </a:lstStyle>
          <a:p>
            <a:pPr lvl="0"/>
            <a:r>
              <a:rPr lang="en-US"/>
              <a:t>Beschreibung optional</a:t>
            </a:r>
          </a:p>
          <a:p>
            <a:pPr lvl="0"/>
            <a:r>
              <a:rPr lang="en-US" noProof="0"/>
              <a:t>Click to insert text/table/graph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  <a:p>
            <a:pPr lvl="0"/>
            <a:endParaRPr lang="en-US"/>
          </a:p>
        </p:txBody>
      </p:sp>
      <p:sp>
        <p:nvSpPr>
          <p:cNvPr id="128" name="Textplatzhalter 3">
            <a:extLst>
              <a:ext uri="{FF2B5EF4-FFF2-40B4-BE49-F238E27FC236}">
                <a16:creationId xmlns:a16="http://schemas.microsoft.com/office/drawing/2014/main" id="{5880BA32-951E-5F41-B487-5314D2EE6E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3352" y="1340768"/>
            <a:ext cx="2590665" cy="2862322"/>
          </a:xfrm>
          <a:ln>
            <a:noFill/>
          </a:ln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600" b="1" spc="-369">
                <a:ln>
                  <a:noFill/>
                </a:ln>
                <a:solidFill>
                  <a:srgbClr val="00FF8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9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A5C0C6-463B-456A-9F58-05BE182EB1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143671" y="1916361"/>
            <a:ext cx="8784803" cy="1872679"/>
          </a:xfrm>
        </p:spPr>
        <p:txBody>
          <a:bodyPr anchor="b"/>
          <a:lstStyle>
            <a:lvl1pPr algn="l">
              <a:lnSpc>
                <a:spcPct val="90000"/>
              </a:lnSpc>
              <a:defRPr sz="4400" b="0" cap="none" baseline="0"/>
            </a:lvl1pPr>
          </a:lstStyle>
          <a:p>
            <a:r>
              <a:rPr lang="en-US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2494400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5D568B4E-C9DA-4C40-8860-CE5B9D98438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 bwMode="gray">
          <a:xfrm>
            <a:off x="263526" y="1656000"/>
            <a:ext cx="11664950" cy="4572000"/>
          </a:xfrm>
        </p:spPr>
        <p:txBody>
          <a:bodyPr/>
          <a:lstStyle>
            <a:lvl1pPr>
              <a:defRPr/>
            </a:lvl1pPr>
            <a:lvl2pPr>
              <a:spcBef>
                <a:spcPts val="300"/>
              </a:spcBef>
              <a:spcAft>
                <a:spcPts val="0"/>
              </a:spcAft>
              <a:defRPr/>
            </a:lvl2pPr>
            <a:lvl3pPr>
              <a:spcBef>
                <a:spcPts val="300"/>
              </a:spcBef>
              <a:spcAft>
                <a:spcPts val="0"/>
              </a:spcAft>
              <a:defRPr/>
            </a:lvl3pPr>
            <a:lvl4pPr>
              <a:spcBef>
                <a:spcPts val="300"/>
              </a:spcBef>
              <a:spcAft>
                <a:spcPts val="0"/>
              </a:spcAft>
              <a:defRPr/>
            </a:lvl4pPr>
            <a:lvl5pPr>
              <a:spcBef>
                <a:spcPts val="300"/>
              </a:spcBef>
              <a:spcAft>
                <a:spcPts val="0"/>
              </a:spcAft>
              <a:defRPr/>
            </a:lvl5pPr>
            <a:lvl6pPr>
              <a:spcBef>
                <a:spcPts val="300"/>
              </a:spcBef>
              <a:spcAft>
                <a:spcPts val="0"/>
              </a:spcAft>
              <a:defRPr/>
            </a:lvl6pPr>
            <a:lvl7pPr>
              <a:spcBef>
                <a:spcPts val="300"/>
              </a:spcBef>
              <a:spcAft>
                <a:spcPts val="0"/>
              </a:spcAft>
              <a:defRPr/>
            </a:lvl7pPr>
            <a:lvl8pPr>
              <a:spcBef>
                <a:spcPts val="300"/>
              </a:spcBef>
              <a:spcAft>
                <a:spcPts val="0"/>
              </a:spcAft>
              <a:defRPr/>
            </a:lvl8pPr>
            <a:lvl9pPr>
              <a:spcBef>
                <a:spcPts val="300"/>
              </a:spcBef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2A25610-5D99-45EF-9E70-017E51E9C0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4664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D1E956C-FB76-4FBE-91EF-E1A25505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5D35BB2-FA80-45E1-A9DC-24ECF1D7A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/>
              <a:t>Headline in maximal </a:t>
            </a:r>
            <a:r>
              <a:rPr lang="en-US" dirty="0" err="1"/>
              <a:t>einer</a:t>
            </a:r>
            <a:r>
              <a:rPr lang="en-US" dirty="0"/>
              <a:t> </a:t>
            </a:r>
            <a:r>
              <a:rPr lang="en-US" dirty="0" err="1"/>
              <a:t>Zeile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5B7F87-5CF3-5245-9758-786E360E213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3551218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spaltige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6311899" y="1656000"/>
            <a:ext cx="5616575" cy="4572000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BA1BE632-6A4E-DC49-8105-337687F92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5" y="1656000"/>
            <a:ext cx="5616575" cy="4572000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>
                <a:solidFill>
                  <a:srgbClr val="002854"/>
                </a:solidFill>
              </a:defRPr>
            </a:lvl1pPr>
            <a:lvl2pPr marL="360000" indent="-180000">
              <a:spcAft>
                <a:spcPts val="0"/>
              </a:spcAft>
              <a:tabLst/>
              <a:defRPr>
                <a:solidFill>
                  <a:srgbClr val="002854"/>
                </a:solidFill>
              </a:defRPr>
            </a:lvl2pPr>
            <a:lvl3pPr marL="540000" indent="-180000">
              <a:spcAft>
                <a:spcPts val="0"/>
              </a:spcAft>
              <a:tabLst/>
              <a:defRPr>
                <a:solidFill>
                  <a:srgbClr val="002854"/>
                </a:solidFill>
              </a:defRPr>
            </a:lvl3pPr>
            <a:lvl4pPr marL="720000" indent="-180000">
              <a:spcAft>
                <a:spcPts val="0"/>
              </a:spcAft>
              <a:tabLst/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D84707F-5120-4646-BFE3-B669FE9391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965D427-CCCF-4129-829C-061F576EB5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/>
              <a:t>Headline in maximal </a:t>
            </a:r>
            <a:r>
              <a:rPr lang="en-US" dirty="0" err="1"/>
              <a:t>einer</a:t>
            </a:r>
            <a:r>
              <a:rPr lang="en-US" dirty="0"/>
              <a:t> </a:t>
            </a:r>
            <a:r>
              <a:rPr lang="en-US" dirty="0" err="1"/>
              <a:t>Zeile</a:t>
            </a:r>
            <a:endParaRPr lang="en-U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E3C1A98-C84B-4C52-BCFB-CBB49328B18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2E4488-E4C6-E040-B61D-B35D74FC735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284901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spaltige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4295776" y="1656000"/>
            <a:ext cx="3600450" cy="4572000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BA1BE632-6A4E-DC49-8105-337687F92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6" y="1656000"/>
            <a:ext cx="3600450" cy="4572000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 sz="1400">
                <a:solidFill>
                  <a:srgbClr val="002854"/>
                </a:solidFill>
              </a:defRPr>
            </a:lvl1pPr>
            <a:lvl2pPr marL="36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2pPr>
            <a:lvl3pPr marL="54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3pPr>
            <a:lvl4pPr marL="72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0"/>
              </a:spcAft>
              <a:defRPr sz="1400"/>
            </a:lvl5pPr>
            <a:lvl6pPr>
              <a:spcAft>
                <a:spcPts val="0"/>
              </a:spcAft>
              <a:defRPr sz="1400"/>
            </a:lvl6pPr>
            <a:lvl7pPr>
              <a:spcAft>
                <a:spcPts val="0"/>
              </a:spcAft>
              <a:defRPr sz="1400"/>
            </a:lvl7pPr>
            <a:lvl8pPr>
              <a:spcAft>
                <a:spcPts val="0"/>
              </a:spcAft>
              <a:defRPr sz="1400"/>
            </a:lvl8pPr>
            <a:lvl9pPr>
              <a:spcAft>
                <a:spcPts val="0"/>
              </a:spcAft>
              <a:defRPr sz="1400"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965D427-CCCF-4129-829C-061F576EB5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BE5FEBD-07B9-4830-A7B2-C4CD39A6285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5" name="Content Placeholder 34">
            <a:extLst>
              <a:ext uri="{FF2B5EF4-FFF2-40B4-BE49-F238E27FC236}">
                <a16:creationId xmlns:a16="http://schemas.microsoft.com/office/drawing/2014/main" id="{5F098069-06F6-4700-B4BE-64A083ADB2F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 bwMode="gray">
          <a:xfrm>
            <a:off x="8328198" y="1656000"/>
            <a:ext cx="3600450" cy="4572000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A0306A-033B-D140-93FF-143E9676444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05063F7-B968-1DA5-4506-FE51AEDC36E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15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spaltige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3287713" y="1656000"/>
            <a:ext cx="2592387" cy="4572000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BA1BE632-6A4E-DC49-8105-337687F92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6" y="1656000"/>
            <a:ext cx="2592387" cy="4572000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 sz="1400">
                <a:solidFill>
                  <a:srgbClr val="002854"/>
                </a:solidFill>
              </a:defRPr>
            </a:lvl1pPr>
            <a:lvl2pPr marL="36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2pPr>
            <a:lvl3pPr marL="54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3pPr>
            <a:lvl4pPr marL="72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0"/>
              </a:spcAft>
              <a:defRPr sz="1400"/>
            </a:lvl5pPr>
            <a:lvl6pPr>
              <a:spcAft>
                <a:spcPts val="0"/>
              </a:spcAft>
              <a:defRPr sz="1400"/>
            </a:lvl6pPr>
            <a:lvl7pPr>
              <a:spcAft>
                <a:spcPts val="0"/>
              </a:spcAft>
              <a:defRPr sz="1400"/>
            </a:lvl7pPr>
            <a:lvl8pPr>
              <a:spcAft>
                <a:spcPts val="0"/>
              </a:spcAft>
              <a:defRPr sz="1400"/>
            </a:lvl8pPr>
            <a:lvl9pPr>
              <a:spcAft>
                <a:spcPts val="0"/>
              </a:spcAft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965D427-CCCF-4129-829C-061F576EB5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BE5FEBD-07B9-4830-A7B2-C4CD39A6285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5" name="Content Placeholder 34">
            <a:extLst>
              <a:ext uri="{FF2B5EF4-FFF2-40B4-BE49-F238E27FC236}">
                <a16:creationId xmlns:a16="http://schemas.microsoft.com/office/drawing/2014/main" id="{5F098069-06F6-4700-B4BE-64A083ADB2F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 bwMode="gray">
          <a:xfrm>
            <a:off x="6311900" y="1656000"/>
            <a:ext cx="2592388" cy="4572000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10" name="Content Placeholder 34">
            <a:extLst>
              <a:ext uri="{FF2B5EF4-FFF2-40B4-BE49-F238E27FC236}">
                <a16:creationId xmlns:a16="http://schemas.microsoft.com/office/drawing/2014/main" id="{82C12E4E-E067-4A97-B6EC-7F9531CF0183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 bwMode="gray">
          <a:xfrm>
            <a:off x="9336088" y="1656000"/>
            <a:ext cx="2592387" cy="4572000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98E78F-F063-2E43-B00A-2788C7FCB901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9C04786-0612-E2E4-6386-40D258CBAB3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37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 mit Infobox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9336087" y="1656000"/>
            <a:ext cx="2592387" cy="4572000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BA1BE632-6A4E-DC49-8105-337687F92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5" y="1656000"/>
            <a:ext cx="8640764" cy="4572000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 sz="1400">
                <a:solidFill>
                  <a:srgbClr val="002854"/>
                </a:solidFill>
              </a:defRPr>
            </a:lvl1pPr>
            <a:lvl2pPr marL="36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2pPr>
            <a:lvl3pPr marL="54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3pPr>
            <a:lvl4pPr marL="72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0"/>
              </a:spcAft>
              <a:defRPr sz="1400"/>
            </a:lvl5pPr>
            <a:lvl6pPr>
              <a:spcAft>
                <a:spcPts val="0"/>
              </a:spcAft>
              <a:defRPr sz="1400"/>
            </a:lvl6pPr>
            <a:lvl7pPr>
              <a:spcAft>
                <a:spcPts val="0"/>
              </a:spcAft>
              <a:defRPr sz="1400"/>
            </a:lvl7pPr>
            <a:lvl8pPr>
              <a:spcAft>
                <a:spcPts val="0"/>
              </a:spcAft>
              <a:defRPr sz="1400"/>
            </a:lvl8pPr>
            <a:lvl9pPr>
              <a:spcAft>
                <a:spcPts val="0"/>
              </a:spcAft>
              <a:defRPr sz="1400"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965D427-CCCF-4129-829C-061F576EB5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72F5C0E-8BB4-4727-8CE0-9508A898AA1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56A334-E8B0-E946-A08E-B07B1C5F67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4CBBF4B-EBA0-1644-8F35-9D9B076663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0328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 mit Überschrift und Info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34">
            <a:extLst>
              <a:ext uri="{FF2B5EF4-FFF2-40B4-BE49-F238E27FC236}">
                <a16:creationId xmlns:a16="http://schemas.microsoft.com/office/drawing/2014/main" id="{A3F61834-DB91-1142-9C16-5E8BC0A1E2CA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 bwMode="gray">
          <a:xfrm>
            <a:off x="9336088" y="1656000"/>
            <a:ext cx="2592387" cy="45720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7B37F8ED-1E41-CC4C-A2F9-8E3994B7D3B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5" y="2166161"/>
            <a:ext cx="8640763" cy="3764452"/>
          </a:xfrm>
        </p:spPr>
        <p:txBody>
          <a:bodyPr/>
          <a:lstStyle>
            <a:lvl1pPr>
              <a:defRPr>
                <a:solidFill>
                  <a:srgbClr val="002854"/>
                </a:solidFill>
              </a:defRPr>
            </a:lvl1pPr>
            <a:lvl2pPr>
              <a:defRPr>
                <a:solidFill>
                  <a:srgbClr val="002854"/>
                </a:solidFill>
              </a:defRPr>
            </a:lvl2pPr>
            <a:lvl3pPr>
              <a:defRPr>
                <a:solidFill>
                  <a:srgbClr val="002854"/>
                </a:solidFill>
              </a:defRPr>
            </a:lvl3pPr>
            <a:lvl4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 err="1"/>
              <a:t>Hier</a:t>
            </a:r>
            <a:r>
              <a:rPr lang="en-US" noProof="0" dirty="0"/>
              <a:t> </a:t>
            </a:r>
            <a:r>
              <a:rPr lang="en-US" noProof="0" dirty="0" err="1"/>
              <a:t>kann</a:t>
            </a:r>
            <a:r>
              <a:rPr lang="en-US" noProof="0" dirty="0"/>
              <a:t> Text, </a:t>
            </a:r>
            <a:r>
              <a:rPr lang="en-US" noProof="0" dirty="0" err="1"/>
              <a:t>eine</a:t>
            </a:r>
            <a:r>
              <a:rPr lang="en-US" noProof="0" dirty="0"/>
              <a:t> </a:t>
            </a:r>
            <a:r>
              <a:rPr lang="en-US" noProof="0" dirty="0" err="1"/>
              <a:t>Tabelle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ein</a:t>
            </a:r>
            <a:r>
              <a:rPr lang="en-US" noProof="0" dirty="0"/>
              <a:t> </a:t>
            </a:r>
            <a:r>
              <a:rPr lang="en-US" noProof="0" dirty="0" err="1"/>
              <a:t>Diagramm</a:t>
            </a:r>
            <a:r>
              <a:rPr lang="en-US" noProof="0" dirty="0"/>
              <a:t> </a:t>
            </a:r>
            <a:r>
              <a:rPr lang="en-US" noProof="0" dirty="0" err="1"/>
              <a:t>eingefügt</a:t>
            </a:r>
            <a:r>
              <a:rPr lang="en-US" noProof="0" dirty="0"/>
              <a:t> </a:t>
            </a:r>
            <a:r>
              <a:rPr lang="en-US" noProof="0" dirty="0" err="1"/>
              <a:t>werden</a:t>
            </a:r>
            <a:endParaRPr lang="en-US" noProof="0" dirty="0"/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A58921F-BABD-460E-858F-F2789D14448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263525" y="1656000"/>
            <a:ext cx="8640763" cy="36004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1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pPr lvl="0"/>
            <a:r>
              <a:rPr lang="en-US"/>
              <a:t>Grafiküberschrift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D11C2E2-8B40-409E-BCA0-822969B56823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55C133E-BB90-4D49-BD6C-081E6A6BF6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25A7CCDE-4B29-4900-B29D-49F5989FB3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263525" y="5939075"/>
            <a:ext cx="8640763" cy="288925"/>
          </a:xfr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>
                <a:solidFill>
                  <a:schemeClr val="accent4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5pPr>
            <a:lvl6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6pPr>
            <a:lvl7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7pPr>
            <a:lvl8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8pPr>
            <a:lvl9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9pPr>
          </a:lstStyle>
          <a:p>
            <a:pPr lvl="0"/>
            <a:r>
              <a:rPr lang="en-US" noProof="0"/>
              <a:t>Quelle/Fußnote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03201D8-7AAF-B045-B6B1-1A4C566DE929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9E7DD1-E7D9-9405-C605-4B1B1548BE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6188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spaltig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4"/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5" y="2148840"/>
            <a:ext cx="5616575" cy="3728431"/>
          </a:xfrm>
        </p:spPr>
        <p:txBody>
          <a:bodyPr/>
          <a:lstStyle>
            <a:lvl1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615CA7-5D1C-B043-9676-352B54D084E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 bwMode="gray">
          <a:xfrm>
            <a:off x="6311899" y="2148842"/>
            <a:ext cx="5616575" cy="372843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E0247E2F-AAD1-464C-B1D3-8391B31C39E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263525" y="1656000"/>
            <a:ext cx="5616575" cy="4318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1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pPr lvl="0"/>
            <a:r>
              <a:rPr lang="en-US"/>
              <a:t>Grafiküberschrift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951B24F-43FE-4D0E-909B-EAA0523D360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6311899" y="1656000"/>
            <a:ext cx="5616575" cy="4318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1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pPr lvl="0"/>
            <a:r>
              <a:rPr lang="en-US"/>
              <a:t>Grafiküberschrift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DDD8679-03A1-430F-9DF4-7EDA1EAF3D13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0349FB9F-2A1C-497A-8132-CB0BD7BCDF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A6613B29-9ECA-4850-A593-3FE4523C0C7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263525" y="5876925"/>
            <a:ext cx="5616575" cy="288925"/>
          </a:xfr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>
                <a:solidFill>
                  <a:schemeClr val="accent4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5pPr>
            <a:lvl6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6pPr>
            <a:lvl7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7pPr>
            <a:lvl8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8pPr>
            <a:lvl9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9pPr>
          </a:lstStyle>
          <a:p>
            <a:pPr lvl="0"/>
            <a:r>
              <a:rPr lang="en-US" noProof="0"/>
              <a:t>Quelle/Fußnote</a:t>
            </a:r>
          </a:p>
        </p:txBody>
      </p:sp>
      <p:sp>
        <p:nvSpPr>
          <p:cNvPr id="16" name="Textplatzhalter 8">
            <a:extLst>
              <a:ext uri="{FF2B5EF4-FFF2-40B4-BE49-F238E27FC236}">
                <a16:creationId xmlns:a16="http://schemas.microsoft.com/office/drawing/2014/main" id="{7344FCEA-9A26-412D-862C-1F990D70D3A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 bwMode="gray">
          <a:xfrm>
            <a:off x="6311900" y="5876925"/>
            <a:ext cx="5616575" cy="288925"/>
          </a:xfr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>
                <a:solidFill>
                  <a:schemeClr val="accent4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5pPr>
            <a:lvl6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6pPr>
            <a:lvl7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7pPr>
            <a:lvl8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8pPr>
            <a:lvl9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9pPr>
          </a:lstStyle>
          <a:p>
            <a:pPr lvl="0"/>
            <a:r>
              <a:rPr lang="en-US" noProof="0"/>
              <a:t>Quelle/Fußnote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C0CE321-A0D5-CA4C-B791-79BDCF4D3C7E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76A816-58A8-CCE8-8D76-DB34571ED4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371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9B77286-2B27-4274-A198-122A281698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0268C9B-73E1-41DF-8612-C69EDA76B8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F228608-BE8C-8145-B443-D5E5EF7AC6E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08F9A4-545C-7ADA-ACEC-9038C8B33C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973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Infobox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9336088" y="1656000"/>
            <a:ext cx="2592387" cy="4572000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Textmasterformat bearbeiten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563F8B-F20C-4DDB-8204-DAC53D69558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gray">
          <a:xfrm>
            <a:off x="263525" y="1656000"/>
            <a:ext cx="8640763" cy="457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273E7DB-D3C9-49EF-B4BC-2B6B430CD1FF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0246A8F-37F2-4194-A3BD-FEA3524B8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C4C128-083F-CA46-BFD9-06D0DE0FE8D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6EDF439-3ADB-B434-08EB-C00AB6C7E11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864001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8587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2798808"/>
            <a:ext cx="12191999" cy="79216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200" cap="all" baseline="0">
                <a:solidFill>
                  <a:srgbClr val="FAFAFA"/>
                </a:solidFill>
                <a:latin typeface="Lato Light" panose="020F030202020403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3400" cap="all">
                <a:solidFill>
                  <a:srgbClr val="FCC03A"/>
                </a:solidFill>
                <a:latin typeface="Lato Black" panose="020F0A02020204030203" pitchFamily="34" charset="0"/>
              </a:defRPr>
            </a:lvl2pPr>
          </a:lstStyle>
          <a:p>
            <a:pPr lvl="0"/>
            <a:r>
              <a:rPr lang="de-DE" dirty="0"/>
              <a:t>KAPITELTITEL IN LANGFORM MIT </a:t>
            </a:r>
          </a:p>
          <a:p>
            <a:pPr lvl="1"/>
            <a:r>
              <a:rPr lang="de-DE" dirty="0"/>
              <a:t>ZWEITER ZEILE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-1" y="6236898"/>
            <a:ext cx="12192000" cy="62110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4" name="Titel 1"/>
          <p:cNvSpPr txBox="1">
            <a:spLocks/>
          </p:cNvSpPr>
          <p:nvPr userDrawn="1"/>
        </p:nvSpPr>
        <p:spPr>
          <a:xfrm>
            <a:off x="524893" y="6386008"/>
            <a:ext cx="1149235" cy="29230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" b="1" kern="1200">
                <a:solidFill>
                  <a:srgbClr val="002851"/>
                </a:solidFill>
                <a:latin typeface="Lato Light" panose="020F0302020204030203" pitchFamily="34" charset="0"/>
                <a:ea typeface="PT Sans" panose="020B0503020203020204" pitchFamily="34" charset="0"/>
                <a:cs typeface="+mj-cs"/>
              </a:defRPr>
            </a:lvl1pPr>
          </a:lstStyle>
          <a:p>
            <a:pPr algn="l"/>
            <a:fld id="{FE900EFD-FE8D-4D32-BB00-01515427C850}" type="datetime1">
              <a:rPr lang="de-DE" sz="900" smtClean="0"/>
              <a:pPr algn="l"/>
              <a:t>02.05.2023</a:t>
            </a:fld>
            <a:endParaRPr lang="de-DE" sz="900" dirty="0"/>
          </a:p>
        </p:txBody>
      </p:sp>
      <p:sp>
        <p:nvSpPr>
          <p:cNvPr id="15" name="Rechteck 14"/>
          <p:cNvSpPr/>
          <p:nvPr userDrawn="1"/>
        </p:nvSpPr>
        <p:spPr>
          <a:xfrm>
            <a:off x="9359900" y="425437"/>
            <a:ext cx="2832099" cy="62110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340" y="548846"/>
            <a:ext cx="1808105" cy="374091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529" y="6209126"/>
            <a:ext cx="1118116" cy="665050"/>
          </a:xfrm>
          <a:prstGeom prst="rect">
            <a:avLst/>
          </a:prstGeom>
        </p:spPr>
      </p:pic>
      <p:sp>
        <p:nvSpPr>
          <p:cNvPr id="18" name="Titel 1"/>
          <p:cNvSpPr txBox="1">
            <a:spLocks/>
          </p:cNvSpPr>
          <p:nvPr userDrawn="1"/>
        </p:nvSpPr>
        <p:spPr>
          <a:xfrm>
            <a:off x="8557311" y="6386008"/>
            <a:ext cx="854744" cy="29230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" b="1" kern="1200">
                <a:solidFill>
                  <a:srgbClr val="002851"/>
                </a:solidFill>
                <a:latin typeface="Lato Light" panose="020F0302020204030203" pitchFamily="34" charset="0"/>
                <a:ea typeface="PT Sans" panose="020B0503020203020204" pitchFamily="34" charset="0"/>
                <a:cs typeface="+mj-cs"/>
              </a:defRPr>
            </a:lvl1pPr>
          </a:lstStyle>
          <a:p>
            <a:pPr algn="ctr"/>
            <a:r>
              <a:rPr lang="de-DE" sz="900" dirty="0"/>
              <a:t>S.</a:t>
            </a:r>
            <a:r>
              <a:rPr lang="de-DE" sz="900" baseline="0" dirty="0"/>
              <a:t> </a:t>
            </a:r>
            <a:fld id="{7140AB62-96B8-46C9-BA52-E409522ABAB5}" type="slidenum">
              <a:rPr lang="de-DE" sz="900" smtClean="0"/>
              <a:pPr algn="ctr"/>
              <a:t>‹Nr.›</a:t>
            </a:fld>
            <a:endParaRPr lang="de-DE" sz="900" dirty="0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292" y="6408119"/>
            <a:ext cx="1080000" cy="24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364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groß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563F8B-F20C-4DDB-8204-DAC53D69558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gray">
          <a:xfrm>
            <a:off x="263525" y="1656000"/>
            <a:ext cx="11664950" cy="457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1F77CC8-5C96-481A-AEBD-5879CEFE9C6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CEE67CF-C49D-4C46-BEC6-51A62EADAF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D2E3A4-1CAF-0C4C-9086-8728376CB8BC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22F4FDF-BEEF-7EFA-96A9-57081FE0650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290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lder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50FE7AB-8826-40A3-A1F5-AB8F191D5E4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263749" y="1656000"/>
            <a:ext cx="3600003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F99CFF8C-7391-4349-80B6-5AD1F7E1674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4295800" y="1656000"/>
            <a:ext cx="3600003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DE84168B-77D3-4B6F-BD65-AC96A785C12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327451" y="1656000"/>
            <a:ext cx="3600003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97B3052-0BE7-4CE0-969D-A59175BE35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63352" y="3789834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AF9A990B-4CB5-49B7-81C8-B0DF725FC5F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296200" y="3789759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8A645449-36C5-4515-9512-50E71CC8B0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8328648" y="3789684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31" name="Title 30">
            <a:extLst>
              <a:ext uri="{FF2B5EF4-FFF2-40B4-BE49-F238E27FC236}">
                <a16:creationId xmlns:a16="http://schemas.microsoft.com/office/drawing/2014/main" id="{7D1E9163-11D1-4FB1-97E2-E2E3AF6760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F4B298A-0124-407C-B285-677DA7CDEEA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77F5E0-6FDC-6947-8BAB-97265A7BDB4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C58AAAD3-1A7B-7F11-58A5-56EE47F34F4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133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prech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50FE7AB-8826-40A3-A1F5-AB8F191D5E4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263749" y="1656000"/>
            <a:ext cx="1728787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F99CFF8C-7391-4349-80B6-5AD1F7E1674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4295800" y="1656000"/>
            <a:ext cx="1728787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DE84168B-77D3-4B6F-BD65-AC96A785C12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327451" y="1656000"/>
            <a:ext cx="1728787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97B3052-0BE7-4CE0-969D-A59175BE35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63352" y="3789834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Vorname Nachname</a:t>
            </a:r>
            <a:br>
              <a:rPr lang="en-US" noProof="0"/>
            </a:br>
            <a:r>
              <a:rPr lang="en-US" noProof="0"/>
              <a:t>Position und Kontaktangaben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AF9A990B-4CB5-49B7-81C8-B0DF725FC5F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296200" y="3789759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Vorname Nachname</a:t>
            </a:r>
            <a:br>
              <a:rPr lang="en-US" noProof="0"/>
            </a:br>
            <a:r>
              <a:rPr lang="en-US" noProof="0"/>
              <a:t>Position und Kontaktangaben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8A645449-36C5-4515-9512-50E71CC8B0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8328648" y="3789684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Vorname Nachname</a:t>
            </a:r>
            <a:br>
              <a:rPr lang="en-US" noProof="0"/>
            </a:br>
            <a:r>
              <a:rPr lang="en-US" noProof="0"/>
              <a:t>Position und Kontaktangaben</a:t>
            </a:r>
          </a:p>
        </p:txBody>
      </p:sp>
      <p:sp>
        <p:nvSpPr>
          <p:cNvPr id="31" name="Title 30">
            <a:extLst>
              <a:ext uri="{FF2B5EF4-FFF2-40B4-BE49-F238E27FC236}">
                <a16:creationId xmlns:a16="http://schemas.microsoft.com/office/drawing/2014/main" id="{7D1E9163-11D1-4FB1-97E2-E2E3AF6760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F4B298A-0124-407C-B285-677DA7CDEEA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4099D9-720B-2346-9FA5-CADBDF4FFBE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DBF1980A-0356-D50D-E9A6-5AFE64E30C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1044000"/>
            <a:ext cx="8640761" cy="4618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 dirty="0"/>
              <a:t>Sub-Headline in maximal </a:t>
            </a:r>
            <a:br>
              <a:rPr lang="en-US" dirty="0"/>
            </a:br>
            <a:r>
              <a:rPr lang="en-US" dirty="0"/>
              <a:t>2 </a:t>
            </a:r>
            <a:r>
              <a:rPr lang="en-US" dirty="0" err="1"/>
              <a:t>Zeilen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1314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0A1FDC7B-7D65-40BA-B6A0-11C58DAA4E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8400256" y="115888"/>
            <a:ext cx="2232819" cy="2233612"/>
          </a:xfrm>
          <a:prstGeom prst="diamond">
            <a:avLst/>
          </a:prstGeom>
          <a:solidFill>
            <a:srgbClr val="82FFC1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6" name="Bildplatzhalter 5">
            <a:extLst>
              <a:ext uri="{FF2B5EF4-FFF2-40B4-BE49-F238E27FC236}">
                <a16:creationId xmlns:a16="http://schemas.microsoft.com/office/drawing/2014/main" id="{F027AA7F-22A4-40B0-A1B9-8C8B86789D5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9696400" y="1340768"/>
            <a:ext cx="2376264" cy="2377108"/>
          </a:xfrm>
          <a:prstGeom prst="diamond">
            <a:avLst/>
          </a:prstGeom>
          <a:solidFill>
            <a:srgbClr val="8093A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7" name="Bildplatzhalter 5">
            <a:extLst>
              <a:ext uri="{FF2B5EF4-FFF2-40B4-BE49-F238E27FC236}">
                <a16:creationId xmlns:a16="http://schemas.microsoft.com/office/drawing/2014/main" id="{BDA9F6B2-5869-4C89-950D-81493830FDE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7249330" y="2204864"/>
            <a:ext cx="3383174" cy="3384376"/>
          </a:xfrm>
          <a:prstGeom prst="diamond">
            <a:avLst/>
          </a:prstGeom>
          <a:solidFill>
            <a:schemeClr val="accent1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E6A377-0ED9-4D01-A823-6F443C01BD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263526" y="1916113"/>
            <a:ext cx="6343610" cy="1450628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Titel der Präsentation in max. zwei Zeilen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B33A8E-8781-4492-9442-D8FC815334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3645024"/>
            <a:ext cx="6336531" cy="7200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US"/>
              <a:t>Untertitel mit weiteren Angaben zur Präsentation</a:t>
            </a:r>
            <a:br>
              <a:rPr lang="en-US"/>
            </a:br>
            <a:r>
              <a:rPr lang="en-US"/>
              <a:t>Autor, Datum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34E219-3FD8-469D-A180-DA89370349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263352" y="327025"/>
            <a:ext cx="1787935" cy="720000"/>
          </a:xfrm>
          <a:prstGeom prst="rect">
            <a:avLst/>
          </a:prstGeom>
        </p:spPr>
      </p:pic>
      <p:sp>
        <p:nvSpPr>
          <p:cNvPr id="34" name="Freihandform: Form 33">
            <a:extLst>
              <a:ext uri="{FF2B5EF4-FFF2-40B4-BE49-F238E27FC236}">
                <a16:creationId xmlns:a16="http://schemas.microsoft.com/office/drawing/2014/main" id="{AA3322A1-12BC-499B-A7C2-46F243AE5933}"/>
              </a:ext>
            </a:extLst>
          </p:cNvPr>
          <p:cNvSpPr/>
          <p:nvPr userDrawn="1"/>
        </p:nvSpPr>
        <p:spPr bwMode="gray">
          <a:xfrm>
            <a:off x="8103592" y="5949280"/>
            <a:ext cx="1817440" cy="908720"/>
          </a:xfrm>
          <a:custGeom>
            <a:avLst/>
            <a:gdLst>
              <a:gd name="connsiteX0" fmla="*/ 908720 w 1817440"/>
              <a:gd name="connsiteY0" fmla="*/ 0 h 908720"/>
              <a:gd name="connsiteX1" fmla="*/ 1817440 w 1817440"/>
              <a:gd name="connsiteY1" fmla="*/ 908720 h 908720"/>
              <a:gd name="connsiteX2" fmla="*/ 0 w 1817440"/>
              <a:gd name="connsiteY2" fmla="*/ 908720 h 908720"/>
              <a:gd name="connsiteX3" fmla="*/ 908720 w 1817440"/>
              <a:gd name="connsiteY3" fmla="*/ 0 h 9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440" h="908720">
                <a:moveTo>
                  <a:pt x="908720" y="0"/>
                </a:moveTo>
                <a:lnTo>
                  <a:pt x="1817440" y="908720"/>
                </a:lnTo>
                <a:lnTo>
                  <a:pt x="0" y="908720"/>
                </a:lnTo>
                <a:lnTo>
                  <a:pt x="90872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8" name="Freihandform: Form 37">
            <a:extLst>
              <a:ext uri="{FF2B5EF4-FFF2-40B4-BE49-F238E27FC236}">
                <a16:creationId xmlns:a16="http://schemas.microsoft.com/office/drawing/2014/main" id="{546C0FDA-D16E-4247-B37F-FD556498DAA5}"/>
              </a:ext>
            </a:extLst>
          </p:cNvPr>
          <p:cNvSpPr/>
          <p:nvPr userDrawn="1"/>
        </p:nvSpPr>
        <p:spPr bwMode="gray">
          <a:xfrm>
            <a:off x="9768830" y="0"/>
            <a:ext cx="2088208" cy="1044104"/>
          </a:xfrm>
          <a:custGeom>
            <a:avLst/>
            <a:gdLst>
              <a:gd name="connsiteX0" fmla="*/ 0 w 2088208"/>
              <a:gd name="connsiteY0" fmla="*/ 0 h 1044104"/>
              <a:gd name="connsiteX1" fmla="*/ 2088208 w 2088208"/>
              <a:gd name="connsiteY1" fmla="*/ 0 h 1044104"/>
              <a:gd name="connsiteX2" fmla="*/ 1044104 w 2088208"/>
              <a:gd name="connsiteY2" fmla="*/ 1044104 h 1044104"/>
              <a:gd name="connsiteX3" fmla="*/ 0 w 2088208"/>
              <a:gd name="connsiteY3" fmla="*/ 0 h 104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208" h="1044104">
                <a:moveTo>
                  <a:pt x="0" y="0"/>
                </a:moveTo>
                <a:lnTo>
                  <a:pt x="2088208" y="0"/>
                </a:lnTo>
                <a:lnTo>
                  <a:pt x="1044104" y="10441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3" name="Freihandform: Form 42">
            <a:extLst>
              <a:ext uri="{FF2B5EF4-FFF2-40B4-BE49-F238E27FC236}">
                <a16:creationId xmlns:a16="http://schemas.microsoft.com/office/drawing/2014/main" id="{557F5B03-08A0-45F9-9FFA-74E7CE54EDFC}"/>
              </a:ext>
            </a:extLst>
          </p:cNvPr>
          <p:cNvSpPr/>
          <p:nvPr userDrawn="1"/>
        </p:nvSpPr>
        <p:spPr bwMode="gray">
          <a:xfrm>
            <a:off x="9192720" y="4077096"/>
            <a:ext cx="2999280" cy="2780904"/>
          </a:xfrm>
          <a:custGeom>
            <a:avLst/>
            <a:gdLst>
              <a:gd name="connsiteX0" fmla="*/ 1692000 w 2999280"/>
              <a:gd name="connsiteY0" fmla="*/ 0 h 2780904"/>
              <a:gd name="connsiteX1" fmla="*/ 2999280 w 2999280"/>
              <a:gd name="connsiteY1" fmla="*/ 1307280 h 2780904"/>
              <a:gd name="connsiteX2" fmla="*/ 2999280 w 2999280"/>
              <a:gd name="connsiteY2" fmla="*/ 2076720 h 2780904"/>
              <a:gd name="connsiteX3" fmla="*/ 2295096 w 2999280"/>
              <a:gd name="connsiteY3" fmla="*/ 2780904 h 2780904"/>
              <a:gd name="connsiteX4" fmla="*/ 1088904 w 2999280"/>
              <a:gd name="connsiteY4" fmla="*/ 2780904 h 2780904"/>
              <a:gd name="connsiteX5" fmla="*/ 0 w 2999280"/>
              <a:gd name="connsiteY5" fmla="*/ 1692000 h 2780904"/>
              <a:gd name="connsiteX6" fmla="*/ 1692000 w 2999280"/>
              <a:gd name="connsiteY6" fmla="*/ 0 h 278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9280" h="2780904">
                <a:moveTo>
                  <a:pt x="1692000" y="0"/>
                </a:moveTo>
                <a:lnTo>
                  <a:pt x="2999280" y="1307280"/>
                </a:lnTo>
                <a:lnTo>
                  <a:pt x="2999280" y="2076720"/>
                </a:lnTo>
                <a:lnTo>
                  <a:pt x="2295096" y="2780904"/>
                </a:lnTo>
                <a:lnTo>
                  <a:pt x="1088904" y="2780904"/>
                </a:lnTo>
                <a:lnTo>
                  <a:pt x="0" y="1692000"/>
                </a:lnTo>
                <a:lnTo>
                  <a:pt x="169200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7116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platzhalter 283">
            <a:extLst>
              <a:ext uri="{FF2B5EF4-FFF2-40B4-BE49-F238E27FC236}">
                <a16:creationId xmlns:a16="http://schemas.microsoft.com/office/drawing/2014/main" id="{66114EB1-F64A-B345-BD94-F3B8679AA4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143671" y="4005064"/>
            <a:ext cx="8784803" cy="1872208"/>
          </a:xfrm>
        </p:spPr>
        <p:txBody>
          <a:bodyPr wrap="square" lIns="0" r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cap="none">
                <a:solidFill>
                  <a:schemeClr val="accent4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none">
                <a:solidFill>
                  <a:schemeClr val="accent4"/>
                </a:solidFill>
              </a:defRPr>
            </a:lvl9pPr>
          </a:lstStyle>
          <a:p>
            <a:pPr lvl="0"/>
            <a:r>
              <a:rPr lang="en-US"/>
              <a:t>Beschreibung optional</a:t>
            </a:r>
          </a:p>
          <a:p>
            <a:pPr lvl="0"/>
            <a:r>
              <a:rPr lang="en-US" noProof="0"/>
              <a:t>Click to insert text/table/graph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  <a:p>
            <a:pPr lvl="0"/>
            <a:endParaRPr lang="en-US"/>
          </a:p>
        </p:txBody>
      </p:sp>
      <p:sp>
        <p:nvSpPr>
          <p:cNvPr id="128" name="Textplatzhalter 3">
            <a:extLst>
              <a:ext uri="{FF2B5EF4-FFF2-40B4-BE49-F238E27FC236}">
                <a16:creationId xmlns:a16="http://schemas.microsoft.com/office/drawing/2014/main" id="{5880BA32-951E-5F41-B487-5314D2EE6E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3352" y="1340768"/>
            <a:ext cx="2590665" cy="2862322"/>
          </a:xfrm>
          <a:ln>
            <a:noFill/>
          </a:ln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600" b="1" spc="-369">
                <a:ln>
                  <a:noFill/>
                </a:ln>
                <a:solidFill>
                  <a:srgbClr val="00FF8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600" b="1">
                <a:solidFill>
                  <a:srgbClr val="00FF82"/>
                </a:solidFill>
              </a:defRPr>
            </a:lvl9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A5C0C6-463B-456A-9F58-05BE182EB1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143671" y="1916361"/>
            <a:ext cx="8784803" cy="1872679"/>
          </a:xfrm>
        </p:spPr>
        <p:txBody>
          <a:bodyPr anchor="b"/>
          <a:lstStyle>
            <a:lvl1pPr algn="l">
              <a:lnSpc>
                <a:spcPct val="90000"/>
              </a:lnSpc>
              <a:defRPr sz="4400" b="0" cap="none" baseline="0"/>
            </a:lvl1pPr>
          </a:lstStyle>
          <a:p>
            <a:r>
              <a:rPr lang="en-US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4342398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5D568B4E-C9DA-4C40-8860-CE5B9D98438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 bwMode="gray">
          <a:xfrm>
            <a:off x="263526" y="1484313"/>
            <a:ext cx="11664950" cy="4681537"/>
          </a:xfrm>
        </p:spPr>
        <p:txBody>
          <a:bodyPr/>
          <a:lstStyle>
            <a:lvl1pPr>
              <a:defRPr/>
            </a:lvl1pPr>
            <a:lvl2pPr>
              <a:spcBef>
                <a:spcPts val="300"/>
              </a:spcBef>
              <a:spcAft>
                <a:spcPts val="0"/>
              </a:spcAft>
              <a:defRPr/>
            </a:lvl2pPr>
            <a:lvl3pPr>
              <a:spcBef>
                <a:spcPts val="300"/>
              </a:spcBef>
              <a:spcAft>
                <a:spcPts val="0"/>
              </a:spcAft>
              <a:defRPr/>
            </a:lvl3pPr>
            <a:lvl4pPr>
              <a:spcBef>
                <a:spcPts val="300"/>
              </a:spcBef>
              <a:spcAft>
                <a:spcPts val="0"/>
              </a:spcAft>
              <a:defRPr/>
            </a:lvl4pPr>
            <a:lvl5pPr>
              <a:spcBef>
                <a:spcPts val="300"/>
              </a:spcBef>
              <a:spcAft>
                <a:spcPts val="0"/>
              </a:spcAft>
              <a:defRPr/>
            </a:lvl5pPr>
            <a:lvl6pPr>
              <a:spcBef>
                <a:spcPts val="300"/>
              </a:spcBef>
              <a:spcAft>
                <a:spcPts val="0"/>
              </a:spcAft>
              <a:defRPr/>
            </a:lvl6pPr>
            <a:lvl7pPr>
              <a:spcBef>
                <a:spcPts val="300"/>
              </a:spcBef>
              <a:spcAft>
                <a:spcPts val="0"/>
              </a:spcAft>
              <a:defRPr/>
            </a:lvl7pPr>
            <a:lvl8pPr>
              <a:spcBef>
                <a:spcPts val="300"/>
              </a:spcBef>
              <a:spcAft>
                <a:spcPts val="0"/>
              </a:spcAft>
              <a:defRPr/>
            </a:lvl8pPr>
            <a:lvl9pPr>
              <a:spcBef>
                <a:spcPts val="300"/>
              </a:spcBef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2A25610-5D99-45EF-9E70-017E51E9C0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D1E956C-FB76-4FBE-91EF-E1A25505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5D35BB2-FA80-45E1-A9DC-24ECF1D7A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5B7F87-5CF3-5245-9758-786E360E213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22986826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spaltige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6311899" y="1484313"/>
            <a:ext cx="5616575" cy="4681537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BA1BE632-6A4E-DC49-8105-337687F92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5" y="1484313"/>
            <a:ext cx="5616575" cy="4680991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>
                <a:solidFill>
                  <a:srgbClr val="002854"/>
                </a:solidFill>
              </a:defRPr>
            </a:lvl1pPr>
            <a:lvl2pPr marL="360000" indent="-180000">
              <a:spcAft>
                <a:spcPts val="0"/>
              </a:spcAft>
              <a:tabLst/>
              <a:defRPr>
                <a:solidFill>
                  <a:srgbClr val="002854"/>
                </a:solidFill>
              </a:defRPr>
            </a:lvl2pPr>
            <a:lvl3pPr marL="540000" indent="-180000">
              <a:spcAft>
                <a:spcPts val="0"/>
              </a:spcAft>
              <a:tabLst/>
              <a:defRPr>
                <a:solidFill>
                  <a:srgbClr val="002854"/>
                </a:solidFill>
              </a:defRPr>
            </a:lvl3pPr>
            <a:lvl4pPr marL="720000" indent="-180000">
              <a:spcAft>
                <a:spcPts val="0"/>
              </a:spcAft>
              <a:tabLst/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D84707F-5120-4646-BFE3-B669FE9391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5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965D427-CCCF-4129-829C-061F576EB5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E3C1A98-C84B-4C52-BCFB-CBB49328B18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2E4488-E4C6-E040-B61D-B35D74FC735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21622081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spaltige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4295776" y="1484313"/>
            <a:ext cx="3600450" cy="4681537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BA1BE632-6A4E-DC49-8105-337687F92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6" y="1484313"/>
            <a:ext cx="3600450" cy="4680991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 sz="1400">
                <a:solidFill>
                  <a:srgbClr val="002854"/>
                </a:solidFill>
              </a:defRPr>
            </a:lvl1pPr>
            <a:lvl2pPr marL="36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2pPr>
            <a:lvl3pPr marL="54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3pPr>
            <a:lvl4pPr marL="72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0"/>
              </a:spcAft>
              <a:defRPr sz="1400"/>
            </a:lvl5pPr>
            <a:lvl6pPr>
              <a:spcAft>
                <a:spcPts val="0"/>
              </a:spcAft>
              <a:defRPr sz="1400"/>
            </a:lvl6pPr>
            <a:lvl7pPr>
              <a:spcAft>
                <a:spcPts val="0"/>
              </a:spcAft>
              <a:defRPr sz="1400"/>
            </a:lvl7pPr>
            <a:lvl8pPr>
              <a:spcAft>
                <a:spcPts val="0"/>
              </a:spcAft>
              <a:defRPr sz="1400"/>
            </a:lvl8pPr>
            <a:lvl9pPr>
              <a:spcAft>
                <a:spcPts val="0"/>
              </a:spcAft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D84707F-5120-4646-BFE3-B669FE9391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5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965D427-CCCF-4129-829C-061F576EB5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BE5FEBD-07B9-4830-A7B2-C4CD39A6285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5" name="Content Placeholder 34">
            <a:extLst>
              <a:ext uri="{FF2B5EF4-FFF2-40B4-BE49-F238E27FC236}">
                <a16:creationId xmlns:a16="http://schemas.microsoft.com/office/drawing/2014/main" id="{5F098069-06F6-4700-B4BE-64A083ADB2F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 bwMode="gray">
          <a:xfrm>
            <a:off x="8328198" y="1484313"/>
            <a:ext cx="3600450" cy="4681537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A0306A-033B-D140-93FF-143E9676444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36383000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spaltiges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3287713" y="1484313"/>
            <a:ext cx="2592387" cy="4681537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BA1BE632-6A4E-DC49-8105-337687F92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6" y="1484313"/>
            <a:ext cx="2592387" cy="4680991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 sz="1400">
                <a:solidFill>
                  <a:srgbClr val="002854"/>
                </a:solidFill>
              </a:defRPr>
            </a:lvl1pPr>
            <a:lvl2pPr marL="36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2pPr>
            <a:lvl3pPr marL="54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3pPr>
            <a:lvl4pPr marL="72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0"/>
              </a:spcAft>
              <a:defRPr sz="1400"/>
            </a:lvl5pPr>
            <a:lvl6pPr>
              <a:spcAft>
                <a:spcPts val="0"/>
              </a:spcAft>
              <a:defRPr sz="1400"/>
            </a:lvl6pPr>
            <a:lvl7pPr>
              <a:spcAft>
                <a:spcPts val="0"/>
              </a:spcAft>
              <a:defRPr sz="1400"/>
            </a:lvl7pPr>
            <a:lvl8pPr>
              <a:spcAft>
                <a:spcPts val="0"/>
              </a:spcAft>
              <a:defRPr sz="1400"/>
            </a:lvl8pPr>
            <a:lvl9pPr>
              <a:spcAft>
                <a:spcPts val="0"/>
              </a:spcAft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D84707F-5120-4646-BFE3-B669FE9391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5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965D427-CCCF-4129-829C-061F576EB5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BE5FEBD-07B9-4830-A7B2-C4CD39A6285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5" name="Content Placeholder 34">
            <a:extLst>
              <a:ext uri="{FF2B5EF4-FFF2-40B4-BE49-F238E27FC236}">
                <a16:creationId xmlns:a16="http://schemas.microsoft.com/office/drawing/2014/main" id="{5F098069-06F6-4700-B4BE-64A083ADB2F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 bwMode="gray">
          <a:xfrm>
            <a:off x="6311900" y="1484313"/>
            <a:ext cx="2592388" cy="4681537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10" name="Content Placeholder 34">
            <a:extLst>
              <a:ext uri="{FF2B5EF4-FFF2-40B4-BE49-F238E27FC236}">
                <a16:creationId xmlns:a16="http://schemas.microsoft.com/office/drawing/2014/main" id="{82C12E4E-E067-4A97-B6EC-7F9531CF0183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 bwMode="gray">
          <a:xfrm>
            <a:off x="9336088" y="1484313"/>
            <a:ext cx="2592387" cy="4681537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98E78F-F063-2E43-B00A-2788C7FCB901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34869538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 mit Infobox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9336087" y="1484313"/>
            <a:ext cx="2592387" cy="4681537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BA1BE632-6A4E-DC49-8105-337687F923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5" y="1484313"/>
            <a:ext cx="8640764" cy="4680991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 sz="1400">
                <a:solidFill>
                  <a:srgbClr val="002854"/>
                </a:solidFill>
              </a:defRPr>
            </a:lvl1pPr>
            <a:lvl2pPr marL="36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2pPr>
            <a:lvl3pPr marL="54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</a:defRPr>
            </a:lvl3pPr>
            <a:lvl4pPr marL="720000" indent="-180000">
              <a:spcAft>
                <a:spcPts val="0"/>
              </a:spcAft>
              <a:tabLst/>
              <a:defRPr sz="1400"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0"/>
              </a:spcAft>
              <a:defRPr sz="1400"/>
            </a:lvl5pPr>
            <a:lvl6pPr>
              <a:spcAft>
                <a:spcPts val="0"/>
              </a:spcAft>
              <a:defRPr sz="1400"/>
            </a:lvl6pPr>
            <a:lvl7pPr>
              <a:spcAft>
                <a:spcPts val="0"/>
              </a:spcAft>
              <a:defRPr sz="1400"/>
            </a:lvl7pPr>
            <a:lvl8pPr>
              <a:spcAft>
                <a:spcPts val="0"/>
              </a:spcAft>
              <a:defRPr sz="1400"/>
            </a:lvl8pPr>
            <a:lvl9pPr>
              <a:spcAft>
                <a:spcPts val="0"/>
              </a:spcAft>
              <a:defRPr sz="1400"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D84707F-5120-4646-BFE3-B669FE9391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5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965D427-CCCF-4129-829C-061F576EB5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72F5C0E-8BB4-4727-8CE0-9508A898AA1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56A334-E8B0-E946-A08E-B07B1C5F67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1975893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 txBox="1">
            <a:spLocks/>
          </p:cNvSpPr>
          <p:nvPr userDrawn="1"/>
        </p:nvSpPr>
        <p:spPr>
          <a:xfrm>
            <a:off x="2" y="2447824"/>
            <a:ext cx="12191999" cy="792163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cap="all" baseline="0">
                <a:solidFill>
                  <a:srgbClr val="FAFAFA"/>
                </a:solidFill>
                <a:latin typeface="Lato Light" panose="020F0302020204030203" pitchFamily="34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400" kern="1200" cap="all">
                <a:solidFill>
                  <a:srgbClr val="FCC03A"/>
                </a:solidFill>
                <a:latin typeface="Lato Black" panose="020F0A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200" dirty="0"/>
              <a:t>Vielen Dank für Ihre</a:t>
            </a:r>
          </a:p>
          <a:p>
            <a:pPr lvl="1"/>
            <a:r>
              <a:rPr lang="de-DE" sz="3400" dirty="0"/>
              <a:t>Aufmerksamkeit</a:t>
            </a:r>
          </a:p>
        </p:txBody>
      </p:sp>
      <p:sp>
        <p:nvSpPr>
          <p:cNvPr id="12" name="Rechteck 11"/>
          <p:cNvSpPr/>
          <p:nvPr userDrawn="1"/>
        </p:nvSpPr>
        <p:spPr>
          <a:xfrm>
            <a:off x="0" y="3382071"/>
            <a:ext cx="1219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0" dirty="0">
                <a:solidFill>
                  <a:srgbClr val="FCC03A"/>
                </a:solidFill>
                <a:latin typeface="Lato Light" panose="020F0302020204030203" pitchFamily="34" charset="0"/>
              </a:rPr>
              <a:t>Weitere Infos finden Sie unter www.LNG-Agentur.de</a:t>
            </a:r>
          </a:p>
        </p:txBody>
      </p:sp>
      <p:sp>
        <p:nvSpPr>
          <p:cNvPr id="13" name="Rechteck 12"/>
          <p:cNvSpPr/>
          <p:nvPr userDrawn="1"/>
        </p:nvSpPr>
        <p:spPr>
          <a:xfrm>
            <a:off x="0" y="5334000"/>
            <a:ext cx="12192000" cy="1524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4" name="Rechteck 13"/>
          <p:cNvSpPr/>
          <p:nvPr userDrawn="1"/>
        </p:nvSpPr>
        <p:spPr>
          <a:xfrm>
            <a:off x="3205116" y="5685547"/>
            <a:ext cx="184761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Kontakt: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MARIKO</a:t>
            </a:r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 GmbH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900" b="1" baseline="0" dirty="0">
              <a:solidFill>
                <a:srgbClr val="002851"/>
              </a:solidFill>
              <a:latin typeface="Lato Light" panose="020F0302020204030203" pitchFamily="34" charset="0"/>
            </a:endParaRPr>
          </a:p>
          <a:p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Bergmannstraße 36</a:t>
            </a:r>
          </a:p>
          <a:p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26789 Leer</a:t>
            </a:r>
          </a:p>
        </p:txBody>
      </p:sp>
      <p:sp>
        <p:nvSpPr>
          <p:cNvPr id="15" name="Rechteck 14"/>
          <p:cNvSpPr/>
          <p:nvPr userDrawn="1"/>
        </p:nvSpPr>
        <p:spPr>
          <a:xfrm>
            <a:off x="5273834" y="5673416"/>
            <a:ext cx="24498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Telefon:</a:t>
            </a:r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 0491 926-1173</a:t>
            </a:r>
          </a:p>
          <a:p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Telefax: 0491 926-1171</a:t>
            </a:r>
          </a:p>
          <a:p>
            <a:endParaRPr lang="de-DE" sz="900" b="1" baseline="0" dirty="0">
              <a:solidFill>
                <a:srgbClr val="002851"/>
              </a:solidFill>
              <a:latin typeface="Lato Light" panose="020F0302020204030203" pitchFamily="34" charset="0"/>
            </a:endParaRPr>
          </a:p>
          <a:p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E-Mail: info@mariko-leer.de</a:t>
            </a:r>
          </a:p>
          <a:p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www.mariko-leer.de</a:t>
            </a:r>
          </a:p>
          <a:p>
            <a:endParaRPr lang="de-DE" sz="900" b="1" baseline="0" dirty="0">
              <a:solidFill>
                <a:srgbClr val="002851"/>
              </a:solidFill>
              <a:latin typeface="Lato Light" panose="020F0302020204030203" pitchFamily="34" charset="0"/>
            </a:endParaRPr>
          </a:p>
        </p:txBody>
      </p:sp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59" y="5229828"/>
            <a:ext cx="2286110" cy="1616903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579" y="5570535"/>
            <a:ext cx="1766540" cy="1051611"/>
          </a:xfrm>
          <a:prstGeom prst="rect">
            <a:avLst/>
          </a:prstGeom>
        </p:spPr>
      </p:pic>
      <p:sp>
        <p:nvSpPr>
          <p:cNvPr id="22" name="Rechteck 21"/>
          <p:cNvSpPr/>
          <p:nvPr userDrawn="1"/>
        </p:nvSpPr>
        <p:spPr>
          <a:xfrm>
            <a:off x="9359900" y="425437"/>
            <a:ext cx="2832099" cy="62110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23" name="Grafik 2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340" y="548846"/>
            <a:ext cx="1808105" cy="374091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716" y="5835587"/>
            <a:ext cx="1764792" cy="40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7548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spaltig mit Überschrift und Info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34">
            <a:extLst>
              <a:ext uri="{FF2B5EF4-FFF2-40B4-BE49-F238E27FC236}">
                <a16:creationId xmlns:a16="http://schemas.microsoft.com/office/drawing/2014/main" id="{A3F61834-DB91-1142-9C16-5E8BC0A1E2CA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 bwMode="gray">
          <a:xfrm>
            <a:off x="9336088" y="1484313"/>
            <a:ext cx="2592387" cy="4681537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2" name="Content Placeholder 34">
            <a:extLst>
              <a:ext uri="{FF2B5EF4-FFF2-40B4-BE49-F238E27FC236}">
                <a16:creationId xmlns:a16="http://schemas.microsoft.com/office/drawing/2014/main" id="{7B37F8ED-1E41-CC4C-A2F9-8E3994B7D3B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5" y="1916113"/>
            <a:ext cx="8640763" cy="3961159"/>
          </a:xfrm>
        </p:spPr>
        <p:txBody>
          <a:bodyPr/>
          <a:lstStyle>
            <a:lvl1pPr>
              <a:defRPr>
                <a:solidFill>
                  <a:srgbClr val="002854"/>
                </a:solidFill>
              </a:defRPr>
            </a:lvl1pPr>
            <a:lvl2pPr>
              <a:defRPr>
                <a:solidFill>
                  <a:srgbClr val="002854"/>
                </a:solidFill>
              </a:defRPr>
            </a:lvl2pPr>
            <a:lvl3pPr>
              <a:defRPr>
                <a:solidFill>
                  <a:srgbClr val="002854"/>
                </a:solidFill>
              </a:defRPr>
            </a:lvl3pPr>
            <a:lvl4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B683991-A1E9-43FA-9BAA-6759D9BD732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5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A58921F-BABD-460E-858F-F2789D14448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263525" y="1484313"/>
            <a:ext cx="8640763" cy="4318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1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pPr lvl="0"/>
            <a:r>
              <a:rPr lang="en-US"/>
              <a:t>Grafiküberschrift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D11C2E2-8B40-409E-BCA0-822969B56823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55C133E-BB90-4D49-BD6C-081E6A6BF6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25A7CCDE-4B29-4900-B29D-49F5989FB3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263525" y="5876925"/>
            <a:ext cx="8640763" cy="288925"/>
          </a:xfr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>
                <a:solidFill>
                  <a:schemeClr val="accent4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5pPr>
            <a:lvl6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6pPr>
            <a:lvl7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7pPr>
            <a:lvl8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8pPr>
            <a:lvl9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9pPr>
          </a:lstStyle>
          <a:p>
            <a:pPr lvl="0"/>
            <a:r>
              <a:rPr lang="en-US" noProof="0"/>
              <a:t>Quelle/Fußnote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03201D8-7AAF-B045-B6B1-1A4C566DE929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23851779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spaltig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4"/>
          <p:cNvSpPr>
            <a:spLocks noGrp="1"/>
          </p:cNvSpPr>
          <p:nvPr>
            <p:ph sz="quarter" idx="13" hasCustomPrompt="1"/>
          </p:nvPr>
        </p:nvSpPr>
        <p:spPr bwMode="gray">
          <a:xfrm>
            <a:off x="263525" y="1916112"/>
            <a:ext cx="5616575" cy="3961159"/>
          </a:xfrm>
        </p:spPr>
        <p:txBody>
          <a:bodyPr/>
          <a:lstStyle>
            <a:lvl1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0028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615CA7-5D1C-B043-9676-352B54D084E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 bwMode="gray">
          <a:xfrm>
            <a:off x="6311899" y="1916114"/>
            <a:ext cx="5616575" cy="396115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E1A8195-858F-448E-8B15-0FA7BEB731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5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E0247E2F-AAD1-464C-B1D3-8391B31C39E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263525" y="1484313"/>
            <a:ext cx="5616575" cy="4318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1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pPr lvl="0"/>
            <a:r>
              <a:rPr lang="en-US"/>
              <a:t>Grafiküberschrift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951B24F-43FE-4D0E-909B-EAA0523D360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6311899" y="1484313"/>
            <a:ext cx="5616575" cy="4318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1"/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pPr lvl="0"/>
            <a:r>
              <a:rPr lang="en-US"/>
              <a:t>Grafiküberschrift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DDD8679-03A1-430F-9DF4-7EDA1EAF3D13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0349FB9F-2A1C-497A-8132-CB0BD7BCDF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A6613B29-9ECA-4850-A593-3FE4523C0C7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263525" y="5876925"/>
            <a:ext cx="5616575" cy="288925"/>
          </a:xfr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>
                <a:solidFill>
                  <a:schemeClr val="accent4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5pPr>
            <a:lvl6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6pPr>
            <a:lvl7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7pPr>
            <a:lvl8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8pPr>
            <a:lvl9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9pPr>
          </a:lstStyle>
          <a:p>
            <a:pPr lvl="0"/>
            <a:r>
              <a:rPr lang="en-US" noProof="0"/>
              <a:t>Quelle/Fußnote</a:t>
            </a:r>
          </a:p>
        </p:txBody>
      </p:sp>
      <p:sp>
        <p:nvSpPr>
          <p:cNvPr id="16" name="Textplatzhalter 8">
            <a:extLst>
              <a:ext uri="{FF2B5EF4-FFF2-40B4-BE49-F238E27FC236}">
                <a16:creationId xmlns:a16="http://schemas.microsoft.com/office/drawing/2014/main" id="{7344FCEA-9A26-412D-862C-1F990D70D3A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 bwMode="gray">
          <a:xfrm>
            <a:off x="6311900" y="5876925"/>
            <a:ext cx="5616575" cy="288925"/>
          </a:xfr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>
                <a:solidFill>
                  <a:schemeClr val="accent4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5pPr>
            <a:lvl6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6pPr>
            <a:lvl7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7pPr>
            <a:lvl8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8pPr>
            <a:lvl9pPr marL="0" indent="0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</a:defRPr>
            </a:lvl9pPr>
          </a:lstStyle>
          <a:p>
            <a:pPr lvl="0"/>
            <a:r>
              <a:rPr lang="en-US" noProof="0"/>
              <a:t>Quelle/Fußnote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C0CE321-A0D5-CA4C-B791-79BDCF4D3C7E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24173092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C6CCE0AB-4B76-4C96-A4EC-56E337C9AD7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5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9B77286-2B27-4274-A198-122A281698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0268C9B-73E1-41DF-8612-C69EDA76B8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F228608-BE8C-8145-B443-D5E5EF7AC6E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2056164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Infobox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4">
            <a:extLst>
              <a:ext uri="{FF2B5EF4-FFF2-40B4-BE49-F238E27FC236}">
                <a16:creationId xmlns:a16="http://schemas.microsoft.com/office/drawing/2014/main" id="{164F8AA4-B09D-7348-9F4E-DF12A17696A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9336088" y="1484314"/>
            <a:ext cx="2592387" cy="4681536"/>
          </a:xfrm>
        </p:spPr>
        <p:txBody>
          <a:bodyPr/>
          <a:lstStyle>
            <a:lvl1pPr marL="0" indent="0">
              <a:lnSpc>
                <a:spcPct val="110000"/>
              </a:lnSpc>
              <a:buClr>
                <a:srgbClr val="0070C0"/>
              </a:buClr>
              <a:buSzPct val="100000"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noProof="0"/>
              <a:t>Textmasterformat bearbeiten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D84707F-5120-4646-BFE3-B669FE9391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563F8B-F20C-4DDB-8204-DAC53D69558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gray">
          <a:xfrm>
            <a:off x="263525" y="1484313"/>
            <a:ext cx="8640763" cy="468153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273E7DB-D3C9-49EF-B4BC-2B6B430CD1FF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0246A8F-37F2-4194-A3BD-FEA3524B8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C4C128-083F-CA46-BFD9-06D0DE0FE8D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3856553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groß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C5BF0D4A-AC76-4C41-9103-D70E8A199392}"/>
              </a:ext>
            </a:extLst>
          </p:cNvPr>
          <p:cNvSpPr txBox="1"/>
          <p:nvPr userDrawn="1"/>
        </p:nvSpPr>
        <p:spPr bwMode="gray">
          <a:xfrm>
            <a:off x="7565292" y="49784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44308" tIns="44308" rIns="44308" bIns="44308" rtlCol="0" anchor="ctr">
            <a:noAutofit/>
          </a:bodyPr>
          <a:lstStyle/>
          <a:p>
            <a:pPr algn="r"/>
            <a:endParaRPr lang="en-US" sz="1231" noProof="0">
              <a:solidFill>
                <a:srgbClr val="FFFFFF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D84707F-5120-4646-BFE3-B669FE9391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563F8B-F20C-4DDB-8204-DAC53D69558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 bwMode="gray">
          <a:xfrm>
            <a:off x="263525" y="1484313"/>
            <a:ext cx="11664950" cy="4681537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1F77CC8-5C96-481A-AEBD-5879CEFE9C6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CEE67CF-C49D-4C46-BEC6-51A62EADAF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D2E3A4-1CAF-0C4C-9086-8728376CB8BC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12825035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lder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50FE7AB-8826-40A3-A1F5-AB8F191D5E4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263749" y="1484784"/>
            <a:ext cx="3600003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F99CFF8C-7391-4349-80B6-5AD1F7E1674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4295800" y="1484784"/>
            <a:ext cx="3600003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DE84168B-77D3-4B6F-BD65-AC96A785C12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327451" y="1484784"/>
            <a:ext cx="3600003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6CCE0AB-4B76-4C96-A4EC-56E337C9AD7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97B3052-0BE7-4CE0-969D-A59175BE35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63352" y="3789834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AF9A990B-4CB5-49B7-81C8-B0DF725FC5F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296200" y="3789759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8A645449-36C5-4515-9512-50E71CC8B0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8328648" y="3789684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Hier kann Text, eine Tabelle oder ein Diagramm eingefügt werden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sp>
        <p:nvSpPr>
          <p:cNvPr id="31" name="Title 30">
            <a:extLst>
              <a:ext uri="{FF2B5EF4-FFF2-40B4-BE49-F238E27FC236}">
                <a16:creationId xmlns:a16="http://schemas.microsoft.com/office/drawing/2014/main" id="{7D1E9163-11D1-4FB1-97E2-E2E3AF6760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F4B298A-0124-407C-B285-677DA7CDEEA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77F5E0-6FDC-6947-8BAB-97265A7BDB4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26470564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prech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50FE7AB-8826-40A3-A1F5-AB8F191D5E4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263749" y="1484784"/>
            <a:ext cx="1728787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F99CFF8C-7391-4349-80B6-5AD1F7E1674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4295800" y="1484784"/>
            <a:ext cx="1728787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DE84168B-77D3-4B6F-BD65-AC96A785C12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327451" y="1484784"/>
            <a:ext cx="1728787" cy="1944687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6CCE0AB-4B76-4C96-A4EC-56E337C9AD7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63525" y="620688"/>
            <a:ext cx="8640761" cy="5760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</a:defRPr>
            </a:lvl9pPr>
          </a:lstStyle>
          <a:p>
            <a:r>
              <a:rPr lang="en-US"/>
              <a:t>Sub-Headline in maximal </a:t>
            </a:r>
            <a:br>
              <a:rPr lang="en-US"/>
            </a:br>
            <a:r>
              <a:rPr lang="en-US"/>
              <a:t>2 Zeilen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97B3052-0BE7-4CE0-969D-A59175BE35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63352" y="3789834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Vorname Nachname</a:t>
            </a:r>
            <a:br>
              <a:rPr lang="en-US" noProof="0"/>
            </a:br>
            <a:r>
              <a:rPr lang="en-US" noProof="0"/>
              <a:t>Position und Kontaktangaben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AF9A990B-4CB5-49B7-81C8-B0DF725FC5F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296200" y="3789759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Vorname Nachname</a:t>
            </a:r>
            <a:br>
              <a:rPr lang="en-US" noProof="0"/>
            </a:br>
            <a:r>
              <a:rPr lang="en-US" noProof="0"/>
              <a:t>Position und Kontaktangaben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8A645449-36C5-4515-9512-50E71CC8B0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8328648" y="3789684"/>
            <a:ext cx="3600000" cy="1944687"/>
          </a:xfrm>
        </p:spPr>
        <p:txBody>
          <a:bodyPr/>
          <a:lstStyle>
            <a:lvl1pPr marL="0" indent="0" algn="l"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266700" indent="-266700" algn="l">
              <a:spcBef>
                <a:spcPts val="0"/>
              </a:spcBef>
              <a:buNone/>
              <a:defRPr/>
            </a:lvl2pPr>
            <a:lvl3pPr marL="266700" indent="-266700" algn="l">
              <a:spcBef>
                <a:spcPts val="0"/>
              </a:spcBef>
              <a:buNone/>
              <a:defRPr/>
            </a:lvl3pPr>
            <a:lvl4pPr marL="266700" indent="-266700" algn="l">
              <a:spcBef>
                <a:spcPts val="0"/>
              </a:spcBef>
              <a:buNone/>
              <a:defRPr/>
            </a:lvl4pPr>
            <a:lvl5pPr marL="266700" indent="-266700" algn="l">
              <a:spcBef>
                <a:spcPts val="0"/>
              </a:spcBef>
              <a:buNone/>
              <a:defRPr/>
            </a:lvl5pPr>
            <a:lvl6pPr marL="266700" indent="-266700" algn="l">
              <a:spcBef>
                <a:spcPts val="0"/>
              </a:spcBef>
              <a:buNone/>
              <a:defRPr/>
            </a:lvl6pPr>
            <a:lvl7pPr marL="266700" indent="-266700" algn="l">
              <a:spcBef>
                <a:spcPts val="0"/>
              </a:spcBef>
              <a:buNone/>
              <a:defRPr/>
            </a:lvl7pPr>
            <a:lvl8pPr marL="266700" indent="-266700" algn="l">
              <a:spcBef>
                <a:spcPts val="0"/>
              </a:spcBef>
              <a:buNone/>
              <a:defRPr/>
            </a:lvl8pPr>
            <a:lvl9pPr marL="266700" indent="-266700" algn="l">
              <a:spcBef>
                <a:spcPts val="0"/>
              </a:spcBef>
              <a:buNone/>
              <a:defRPr/>
            </a:lvl9pPr>
          </a:lstStyle>
          <a:p>
            <a:pPr lvl="0"/>
            <a:r>
              <a:rPr lang="en-US" noProof="0"/>
              <a:t>Vorname Nachname</a:t>
            </a:r>
            <a:br>
              <a:rPr lang="en-US" noProof="0"/>
            </a:br>
            <a:r>
              <a:rPr lang="en-US" noProof="0"/>
              <a:t>Position und Kontaktangaben</a:t>
            </a:r>
          </a:p>
        </p:txBody>
      </p:sp>
      <p:sp>
        <p:nvSpPr>
          <p:cNvPr id="31" name="Title 30">
            <a:extLst>
              <a:ext uri="{FF2B5EF4-FFF2-40B4-BE49-F238E27FC236}">
                <a16:creationId xmlns:a16="http://schemas.microsoft.com/office/drawing/2014/main" id="{7D1E9163-11D1-4FB1-97E2-E2E3AF6760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/>
              <a:t>Headline in maximal einer Zeile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F4B298A-0124-407C-B285-677DA7CDEEA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 bwMode="gray"/>
        <p:txBody>
          <a:bodyPr/>
          <a:lstStyle/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4099D9-720B-2346-9FA5-CADBDF4FFBE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</p:spTree>
    <p:extLst>
      <p:ext uri="{BB962C8B-B14F-4D97-AF65-F5344CB8AC3E}">
        <p14:creationId xmlns:p14="http://schemas.microsoft.com/office/powerpoint/2010/main" val="42499774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"/>
          <p:cNvSpPr>
            <a:spLocks noGrp="1"/>
          </p:cNvSpPr>
          <p:nvPr>
            <p:ph type="ctrTitle" hasCustomPrompt="1"/>
          </p:nvPr>
        </p:nvSpPr>
        <p:spPr>
          <a:xfrm>
            <a:off x="1674129" y="6422515"/>
            <a:ext cx="7584171" cy="255802"/>
          </a:xfrm>
          <a:prstGeom prst="rect">
            <a:avLst/>
          </a:prstGeom>
        </p:spPr>
        <p:txBody>
          <a:bodyPr anchor="b"/>
          <a:lstStyle>
            <a:lvl1pPr algn="l">
              <a:defRPr sz="1000" b="1">
                <a:solidFill>
                  <a:srgbClr val="002851"/>
                </a:solidFill>
                <a:latin typeface="Lato Light" panose="020F0302020204030203" pitchFamily="34" charset="0"/>
                <a:ea typeface="PT Sans" panose="020B0503020203020204" pitchFamily="34" charset="0"/>
              </a:defRPr>
            </a:lvl1pPr>
          </a:lstStyle>
          <a:p>
            <a:r>
              <a:rPr lang="de-DE" dirty="0"/>
              <a:t>Präsentationstitel</a:t>
            </a:r>
          </a:p>
        </p:txBody>
      </p:sp>
      <p:sp>
        <p:nvSpPr>
          <p:cNvPr id="14" name="Inhaltsplatzhalter 2"/>
          <p:cNvSpPr>
            <a:spLocks noGrp="1"/>
          </p:cNvSpPr>
          <p:nvPr>
            <p:ph sz="half" idx="11" hasCustomPrompt="1"/>
          </p:nvPr>
        </p:nvSpPr>
        <p:spPr>
          <a:xfrm>
            <a:off x="524892" y="1850834"/>
            <a:ext cx="11070208" cy="4054208"/>
          </a:xfrm>
          <a:prstGeom prst="rect">
            <a:avLst/>
          </a:prstGeom>
        </p:spPr>
        <p:txBody>
          <a:bodyPr/>
          <a:lstStyle>
            <a:lvl1pPr marL="0" marR="0" indent="-108000" algn="l" defTabSz="9000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CC700"/>
              </a:buClr>
              <a:buSzPct val="100000"/>
              <a:buFont typeface="Arial" panose="020B0604020202020204" pitchFamily="34" charset="0"/>
              <a:buNone/>
              <a:tabLst/>
              <a:defRPr sz="1600" b="0" baseline="0">
                <a:latin typeface="Lato Light" panose="020F0302020204030203" pitchFamily="34" charset="0"/>
              </a:defRPr>
            </a:lvl1pPr>
            <a:lvl2pPr marL="252000" indent="-144000" algn="l" defTabSz="900000">
              <a:lnSpc>
                <a:spcPct val="100000"/>
              </a:lnSpc>
              <a:spcBef>
                <a:spcPts val="350"/>
              </a:spcBef>
              <a:spcAft>
                <a:spcPts val="300"/>
              </a:spcAft>
              <a:buClr>
                <a:srgbClr val="FCC03A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Lato Light" panose="020F0302020204030203" pitchFamily="34" charset="0"/>
              </a:defRPr>
            </a:lvl2pPr>
            <a:lvl3pPr marL="0" marR="0" indent="0" algn="l" defTabSz="90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C03A"/>
              </a:buClr>
              <a:buSzPct val="100000"/>
              <a:buFont typeface="Arial" panose="020B0604020202020204" pitchFamily="34" charset="0"/>
              <a:buNone/>
              <a:tabLst/>
              <a:defRPr sz="1000" baseline="0">
                <a:latin typeface="Lato Light" panose="020F0302020204030203" pitchFamily="34" charset="0"/>
              </a:defRPr>
            </a:lvl3pPr>
            <a:lvl4pPr marL="0" indent="0" algn="l" defTabSz="90000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CC700"/>
              </a:buClr>
              <a:buSzPct val="100000"/>
              <a:buFont typeface="Arial" panose="020B0604020202020204" pitchFamily="34" charset="0"/>
              <a:buNone/>
              <a:defRPr sz="1200" baseline="0">
                <a:solidFill>
                  <a:srgbClr val="002851"/>
                </a:solidFill>
                <a:latin typeface="Lato Black" panose="020F0A02020204030203" pitchFamily="34" charset="0"/>
              </a:defRPr>
            </a:lvl4pPr>
            <a:lvl5pPr marL="0" indent="0" algn="l" defTabSz="90000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CC700"/>
              </a:buClr>
              <a:buSzPct val="100000"/>
              <a:buFont typeface="Arial" panose="020B0604020202020204" pitchFamily="34" charset="0"/>
              <a:buNone/>
              <a:defRPr sz="1200">
                <a:latin typeface="Lato Light" panose="020F0302020204030203" pitchFamily="34" charset="0"/>
              </a:defRPr>
            </a:lvl5pPr>
          </a:lstStyle>
          <a:p>
            <a:pPr lvl="0"/>
            <a:r>
              <a:rPr lang="de-DE" dirty="0"/>
              <a:t>Weit hinten, hinter den Wortbergen, fern der Länder </a:t>
            </a:r>
            <a:r>
              <a:rPr lang="de-DE" dirty="0" err="1"/>
              <a:t>Vokalien</a:t>
            </a:r>
            <a:r>
              <a:rPr lang="de-DE" dirty="0"/>
              <a:t> und </a:t>
            </a:r>
            <a:r>
              <a:rPr lang="de-DE" dirty="0" err="1"/>
              <a:t>Konsonantien</a:t>
            </a:r>
            <a:r>
              <a:rPr lang="de-DE" dirty="0"/>
              <a:t> leben die Blindtexte. Abgeschieden wohnen sie in Buchstabenhausen an der Küste des Semantik.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Aufzählung</a:t>
            </a:r>
          </a:p>
          <a:p>
            <a:pPr lvl="1"/>
            <a:r>
              <a:rPr lang="de-DE" dirty="0"/>
              <a:t>Aufzählung</a:t>
            </a:r>
          </a:p>
          <a:p>
            <a:pPr lvl="1"/>
            <a:r>
              <a:rPr lang="de-DE" dirty="0"/>
              <a:t>Aufzählung</a:t>
            </a:r>
          </a:p>
          <a:p>
            <a:pPr lvl="1"/>
            <a:endParaRPr lang="de-DE" dirty="0"/>
          </a:p>
          <a:p>
            <a:pPr lvl="2"/>
            <a:r>
              <a:rPr lang="de-DE" dirty="0"/>
              <a:t>Bildunterschrift</a:t>
            </a:r>
          </a:p>
          <a:p>
            <a:pPr lvl="2"/>
            <a:endParaRPr lang="de-DE" dirty="0"/>
          </a:p>
          <a:p>
            <a:pPr lvl="3"/>
            <a:r>
              <a:rPr lang="de-DE" dirty="0"/>
              <a:t>Kleine Headline</a:t>
            </a:r>
          </a:p>
          <a:p>
            <a:pPr lvl="4"/>
            <a:r>
              <a:rPr lang="de-DE" dirty="0"/>
              <a:t>Kleiner Text</a:t>
            </a:r>
          </a:p>
          <a:p>
            <a:pPr lvl="2"/>
            <a:endParaRPr lang="de-DE" dirty="0"/>
          </a:p>
          <a:p>
            <a:pPr marL="1200150" marR="0" lvl="2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CC7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dirty="0"/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524894" y="541198"/>
            <a:ext cx="7958706" cy="7921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200" cap="all" baseline="0">
                <a:solidFill>
                  <a:srgbClr val="FAFAFA"/>
                </a:solidFill>
                <a:latin typeface="Lato Light" panose="020F0302020204030203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900" cap="all" baseline="0">
                <a:solidFill>
                  <a:srgbClr val="FCC03A"/>
                </a:solidFill>
                <a:latin typeface="Lato Black" panose="020F0A02020204030203" pitchFamily="34" charset="0"/>
              </a:defRPr>
            </a:lvl2pPr>
          </a:lstStyle>
          <a:p>
            <a:pPr lvl="0"/>
            <a:r>
              <a:rPr lang="de-DE" dirty="0"/>
              <a:t>TITEL DER</a:t>
            </a:r>
          </a:p>
          <a:p>
            <a:pPr lvl="1"/>
            <a:r>
              <a:rPr lang="de-DE" dirty="0"/>
              <a:t>PRÄSENTATION</a:t>
            </a:r>
          </a:p>
        </p:txBody>
      </p:sp>
    </p:spTree>
    <p:extLst>
      <p:ext uri="{BB962C8B-B14F-4D97-AF65-F5344CB8AC3E}">
        <p14:creationId xmlns:p14="http://schemas.microsoft.com/office/powerpoint/2010/main" val="602784780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" t="15326" r="-42" b="16710"/>
          <a:stretch/>
        </p:blipFill>
        <p:spPr>
          <a:xfrm>
            <a:off x="0" y="-200025"/>
            <a:ext cx="12247875" cy="5544000"/>
          </a:xfrm>
          <a:prstGeom prst="rect">
            <a:avLst/>
          </a:prstGeom>
        </p:spPr>
      </p:pic>
      <p:sp>
        <p:nvSpPr>
          <p:cNvPr id="16" name="Rechteck 15"/>
          <p:cNvSpPr/>
          <p:nvPr userDrawn="1"/>
        </p:nvSpPr>
        <p:spPr>
          <a:xfrm>
            <a:off x="0" y="812800"/>
            <a:ext cx="4356100" cy="12319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64" y="1108299"/>
            <a:ext cx="3214943" cy="664766"/>
          </a:xfrm>
          <a:prstGeom prst="rect">
            <a:avLst/>
          </a:prstGeom>
        </p:spPr>
      </p:pic>
      <p:sp>
        <p:nvSpPr>
          <p:cNvPr id="12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522587" y="5648791"/>
            <a:ext cx="7343509" cy="7921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200" cap="all" baseline="0">
                <a:latin typeface="Lato Light" panose="020F0302020204030203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3400" cap="all" baseline="0">
                <a:solidFill>
                  <a:srgbClr val="FCC03A"/>
                </a:solidFill>
                <a:latin typeface="Lato Black" panose="020F0A02020204030203" pitchFamily="34" charset="0"/>
              </a:defRPr>
            </a:lvl2pPr>
          </a:lstStyle>
          <a:p>
            <a:pPr lvl="0"/>
            <a:r>
              <a:rPr lang="de-DE" dirty="0"/>
              <a:t>TITEL DER</a:t>
            </a:r>
          </a:p>
          <a:p>
            <a:pPr lvl="1"/>
            <a:r>
              <a:rPr lang="de-DE" dirty="0"/>
              <a:t>PRÄSENTATION</a:t>
            </a:r>
          </a:p>
        </p:txBody>
      </p:sp>
      <p:sp>
        <p:nvSpPr>
          <p:cNvPr id="13" name="Rechteck 12"/>
          <p:cNvSpPr/>
          <p:nvPr userDrawn="1"/>
        </p:nvSpPr>
        <p:spPr>
          <a:xfrm>
            <a:off x="8026400" y="5542896"/>
            <a:ext cx="4165602" cy="1091953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579" y="5570535"/>
            <a:ext cx="1766540" cy="105161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182" y="5893648"/>
            <a:ext cx="1764792" cy="40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41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2798808"/>
            <a:ext cx="12191999" cy="79216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200" cap="all" baseline="0">
                <a:solidFill>
                  <a:srgbClr val="FAFAFA"/>
                </a:solidFill>
                <a:latin typeface="Lato Light" panose="020F030202020403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3400" cap="all">
                <a:solidFill>
                  <a:srgbClr val="FCC03A"/>
                </a:solidFill>
                <a:latin typeface="Lato Black" panose="020F0A02020204030203" pitchFamily="34" charset="0"/>
              </a:defRPr>
            </a:lvl2pPr>
          </a:lstStyle>
          <a:p>
            <a:pPr lvl="0"/>
            <a:r>
              <a:rPr lang="de-DE" dirty="0"/>
              <a:t>KAPITELTITEL IN LANGFORM MIT </a:t>
            </a:r>
          </a:p>
          <a:p>
            <a:pPr lvl="1"/>
            <a:r>
              <a:rPr lang="de-DE" dirty="0"/>
              <a:t>ZWEITER ZEILE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-1" y="6236898"/>
            <a:ext cx="12192000" cy="62110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4" name="Titel 1"/>
          <p:cNvSpPr txBox="1">
            <a:spLocks/>
          </p:cNvSpPr>
          <p:nvPr userDrawn="1"/>
        </p:nvSpPr>
        <p:spPr>
          <a:xfrm>
            <a:off x="524893" y="6386008"/>
            <a:ext cx="1149235" cy="29230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" b="1" kern="1200">
                <a:solidFill>
                  <a:srgbClr val="002851"/>
                </a:solidFill>
                <a:latin typeface="Lato Light" panose="020F0302020204030203" pitchFamily="34" charset="0"/>
                <a:ea typeface="PT Sans" panose="020B0503020203020204" pitchFamily="34" charset="0"/>
                <a:cs typeface="+mj-cs"/>
              </a:defRPr>
            </a:lvl1pPr>
          </a:lstStyle>
          <a:p>
            <a:pPr algn="l"/>
            <a:fld id="{FE900EFD-FE8D-4D32-BB00-01515427C850}" type="datetime1">
              <a:rPr lang="de-DE" sz="900" smtClean="0"/>
              <a:pPr algn="l"/>
              <a:t>02.05.2023</a:t>
            </a:fld>
            <a:endParaRPr lang="de-DE" sz="900" dirty="0"/>
          </a:p>
        </p:txBody>
      </p:sp>
      <p:sp>
        <p:nvSpPr>
          <p:cNvPr id="15" name="Rechteck 14"/>
          <p:cNvSpPr/>
          <p:nvPr userDrawn="1"/>
        </p:nvSpPr>
        <p:spPr>
          <a:xfrm>
            <a:off x="9359900" y="425437"/>
            <a:ext cx="2832099" cy="62110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340" y="548846"/>
            <a:ext cx="1808105" cy="374091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529" y="6209126"/>
            <a:ext cx="1118116" cy="665050"/>
          </a:xfrm>
          <a:prstGeom prst="rect">
            <a:avLst/>
          </a:prstGeom>
        </p:spPr>
      </p:pic>
      <p:sp>
        <p:nvSpPr>
          <p:cNvPr id="18" name="Titel 1"/>
          <p:cNvSpPr txBox="1">
            <a:spLocks/>
          </p:cNvSpPr>
          <p:nvPr userDrawn="1"/>
        </p:nvSpPr>
        <p:spPr>
          <a:xfrm>
            <a:off x="8557311" y="6386008"/>
            <a:ext cx="854744" cy="29230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" b="1" kern="1200">
                <a:solidFill>
                  <a:srgbClr val="002851"/>
                </a:solidFill>
                <a:latin typeface="Lato Light" panose="020F0302020204030203" pitchFamily="34" charset="0"/>
                <a:ea typeface="PT Sans" panose="020B0503020203020204" pitchFamily="34" charset="0"/>
                <a:cs typeface="+mj-cs"/>
              </a:defRPr>
            </a:lvl1pPr>
          </a:lstStyle>
          <a:p>
            <a:pPr algn="ctr"/>
            <a:r>
              <a:rPr lang="de-DE" sz="900" dirty="0"/>
              <a:t>S.</a:t>
            </a:r>
            <a:r>
              <a:rPr lang="de-DE" sz="900" baseline="0" dirty="0"/>
              <a:t> </a:t>
            </a:r>
            <a:fld id="{7140AB62-96B8-46C9-BA52-E409522ABAB5}" type="slidenum">
              <a:rPr lang="de-DE" sz="900" smtClean="0"/>
              <a:pPr algn="ctr"/>
              <a:t>‹Nr.›</a:t>
            </a:fld>
            <a:endParaRPr lang="de-DE" sz="900" dirty="0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292" y="6408119"/>
            <a:ext cx="1080000" cy="24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51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1"/>
          <p:cNvSpPr txBox="1">
            <a:spLocks/>
          </p:cNvSpPr>
          <p:nvPr userDrawn="1"/>
        </p:nvSpPr>
        <p:spPr>
          <a:xfrm>
            <a:off x="2" y="2447824"/>
            <a:ext cx="12191999" cy="792163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cap="all" baseline="0">
                <a:solidFill>
                  <a:srgbClr val="FAFAFA"/>
                </a:solidFill>
                <a:latin typeface="Lato Light" panose="020F0302020204030203" pitchFamily="34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400" kern="1200" cap="all">
                <a:solidFill>
                  <a:srgbClr val="FCC03A"/>
                </a:solidFill>
                <a:latin typeface="Lato Black" panose="020F0A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200" dirty="0"/>
              <a:t>Vielen Dank für Ihre</a:t>
            </a:r>
          </a:p>
          <a:p>
            <a:pPr lvl="1"/>
            <a:r>
              <a:rPr lang="de-DE" sz="3400" dirty="0"/>
              <a:t>Aufmerksamkeit</a:t>
            </a:r>
          </a:p>
        </p:txBody>
      </p:sp>
      <p:sp>
        <p:nvSpPr>
          <p:cNvPr id="12" name="Rechteck 11"/>
          <p:cNvSpPr/>
          <p:nvPr userDrawn="1"/>
        </p:nvSpPr>
        <p:spPr>
          <a:xfrm>
            <a:off x="0" y="3382071"/>
            <a:ext cx="1219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0" dirty="0">
                <a:solidFill>
                  <a:srgbClr val="FCC03A"/>
                </a:solidFill>
                <a:latin typeface="Lato Light" panose="020F0302020204030203" pitchFamily="34" charset="0"/>
              </a:rPr>
              <a:t>Weitere Infos finden Sie unter www.LNG-Agentur.de</a:t>
            </a:r>
          </a:p>
        </p:txBody>
      </p:sp>
      <p:sp>
        <p:nvSpPr>
          <p:cNvPr id="13" name="Rechteck 12"/>
          <p:cNvSpPr/>
          <p:nvPr userDrawn="1"/>
        </p:nvSpPr>
        <p:spPr>
          <a:xfrm>
            <a:off x="0" y="5334000"/>
            <a:ext cx="12192000" cy="1524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4" name="Rechteck 13"/>
          <p:cNvSpPr/>
          <p:nvPr userDrawn="1"/>
        </p:nvSpPr>
        <p:spPr>
          <a:xfrm>
            <a:off x="3205116" y="5685547"/>
            <a:ext cx="184761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Kontakt: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MARIKO</a:t>
            </a:r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 GmbH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900" b="1" baseline="0" dirty="0">
              <a:solidFill>
                <a:srgbClr val="002851"/>
              </a:solidFill>
              <a:latin typeface="Lato Light" panose="020F0302020204030203" pitchFamily="34" charset="0"/>
            </a:endParaRPr>
          </a:p>
          <a:p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Bergmannstraße 36</a:t>
            </a:r>
          </a:p>
          <a:p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26789 Leer</a:t>
            </a:r>
          </a:p>
        </p:txBody>
      </p:sp>
      <p:sp>
        <p:nvSpPr>
          <p:cNvPr id="15" name="Rechteck 14"/>
          <p:cNvSpPr/>
          <p:nvPr userDrawn="1"/>
        </p:nvSpPr>
        <p:spPr>
          <a:xfrm>
            <a:off x="5273834" y="5673416"/>
            <a:ext cx="24498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Telefon:</a:t>
            </a:r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 0491 926-1173</a:t>
            </a:r>
          </a:p>
          <a:p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Telefax: 0491 926-1171</a:t>
            </a:r>
          </a:p>
          <a:p>
            <a:endParaRPr lang="de-DE" sz="900" b="1" baseline="0" dirty="0">
              <a:solidFill>
                <a:srgbClr val="002851"/>
              </a:solidFill>
              <a:latin typeface="Lato Light" panose="020F0302020204030203" pitchFamily="34" charset="0"/>
            </a:endParaRPr>
          </a:p>
          <a:p>
            <a:r>
              <a:rPr lang="de-DE" sz="900" b="1" dirty="0">
                <a:solidFill>
                  <a:srgbClr val="002851"/>
                </a:solidFill>
                <a:latin typeface="Lato Light" panose="020F0302020204030203" pitchFamily="34" charset="0"/>
              </a:rPr>
              <a:t>E-Mail: info@mariko-leer.de</a:t>
            </a:r>
          </a:p>
          <a:p>
            <a:r>
              <a:rPr lang="de-DE" sz="900" b="1" baseline="0" dirty="0">
                <a:solidFill>
                  <a:srgbClr val="002851"/>
                </a:solidFill>
                <a:latin typeface="Lato Light" panose="020F0302020204030203" pitchFamily="34" charset="0"/>
              </a:rPr>
              <a:t>www.mariko-leer.de</a:t>
            </a:r>
          </a:p>
          <a:p>
            <a:endParaRPr lang="de-DE" sz="900" b="1" baseline="0" dirty="0">
              <a:solidFill>
                <a:srgbClr val="002851"/>
              </a:solidFill>
              <a:latin typeface="Lato Light" panose="020F0302020204030203" pitchFamily="34" charset="0"/>
            </a:endParaRPr>
          </a:p>
        </p:txBody>
      </p:sp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59" y="5229828"/>
            <a:ext cx="2286110" cy="1616903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579" y="5570535"/>
            <a:ext cx="1766540" cy="1051611"/>
          </a:xfrm>
          <a:prstGeom prst="rect">
            <a:avLst/>
          </a:prstGeom>
        </p:spPr>
      </p:pic>
      <p:sp>
        <p:nvSpPr>
          <p:cNvPr id="22" name="Rechteck 21"/>
          <p:cNvSpPr/>
          <p:nvPr userDrawn="1"/>
        </p:nvSpPr>
        <p:spPr>
          <a:xfrm>
            <a:off x="9359900" y="425437"/>
            <a:ext cx="2832099" cy="62110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23" name="Grafik 2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340" y="548846"/>
            <a:ext cx="1808105" cy="374091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716" y="5835587"/>
            <a:ext cx="1764792" cy="40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576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0A1FDC7B-7D65-40BA-B6A0-11C58DAA4E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8400256" y="115888"/>
            <a:ext cx="2232819" cy="2233612"/>
          </a:xfrm>
          <a:prstGeom prst="diamond">
            <a:avLst/>
          </a:prstGeom>
          <a:solidFill>
            <a:srgbClr val="82FFC1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6" name="Bildplatzhalter 5">
            <a:extLst>
              <a:ext uri="{FF2B5EF4-FFF2-40B4-BE49-F238E27FC236}">
                <a16:creationId xmlns:a16="http://schemas.microsoft.com/office/drawing/2014/main" id="{F027AA7F-22A4-40B0-A1B9-8C8B86789D5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9696400" y="1340768"/>
            <a:ext cx="2376264" cy="2377108"/>
          </a:xfrm>
          <a:prstGeom prst="diamond">
            <a:avLst/>
          </a:prstGeom>
          <a:solidFill>
            <a:srgbClr val="8093A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7" name="Bildplatzhalter 5">
            <a:extLst>
              <a:ext uri="{FF2B5EF4-FFF2-40B4-BE49-F238E27FC236}">
                <a16:creationId xmlns:a16="http://schemas.microsoft.com/office/drawing/2014/main" id="{BDA9F6B2-5869-4C89-950D-81493830FDE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7249330" y="2204864"/>
            <a:ext cx="3383174" cy="3384376"/>
          </a:xfrm>
          <a:prstGeom prst="diamond">
            <a:avLst/>
          </a:prstGeom>
          <a:solidFill>
            <a:schemeClr val="accent1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E6A377-0ED9-4D01-A823-6F443C01BD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520702" y="3037692"/>
            <a:ext cx="6343610" cy="1450628"/>
          </a:xfrm>
        </p:spPr>
        <p:txBody>
          <a:bodyPr anchor="b"/>
          <a:lstStyle>
            <a:lvl1pPr algn="l">
              <a:defRPr sz="4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 err="1"/>
              <a:t>Titel</a:t>
            </a:r>
            <a:r>
              <a:rPr lang="en-US" dirty="0"/>
              <a:t> der </a:t>
            </a:r>
            <a:r>
              <a:rPr lang="en-US" dirty="0" err="1"/>
              <a:t>Präsentation</a:t>
            </a:r>
            <a:r>
              <a:rPr lang="en-US" dirty="0"/>
              <a:t> in max. </a:t>
            </a:r>
            <a:r>
              <a:rPr lang="en-US" dirty="0" err="1"/>
              <a:t>zwei</a:t>
            </a:r>
            <a:r>
              <a:rPr lang="en-US" dirty="0"/>
              <a:t> </a:t>
            </a:r>
            <a:r>
              <a:rPr lang="en-US" dirty="0" err="1"/>
              <a:t>Zeilen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B33A8E-8781-4492-9442-D8FC815334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520701" y="4766603"/>
            <a:ext cx="6336531" cy="720080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US"/>
              <a:t>Untertitel mit weiteren Angaben zur Präsentation</a:t>
            </a:r>
            <a:br>
              <a:rPr lang="en-US"/>
            </a:br>
            <a:r>
              <a:rPr lang="en-US"/>
              <a:t>Autor, Datum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34E219-3FD8-469D-A180-DA89370349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520528" y="491332"/>
            <a:ext cx="2647151" cy="1066005"/>
          </a:xfrm>
          <a:prstGeom prst="rect">
            <a:avLst/>
          </a:prstGeom>
        </p:spPr>
      </p:pic>
      <p:sp>
        <p:nvSpPr>
          <p:cNvPr id="34" name="Freihandform: Form 33">
            <a:extLst>
              <a:ext uri="{FF2B5EF4-FFF2-40B4-BE49-F238E27FC236}">
                <a16:creationId xmlns:a16="http://schemas.microsoft.com/office/drawing/2014/main" id="{AA3322A1-12BC-499B-A7C2-46F243AE5933}"/>
              </a:ext>
            </a:extLst>
          </p:cNvPr>
          <p:cNvSpPr/>
          <p:nvPr userDrawn="1"/>
        </p:nvSpPr>
        <p:spPr bwMode="gray">
          <a:xfrm>
            <a:off x="8103592" y="5949280"/>
            <a:ext cx="1817440" cy="908720"/>
          </a:xfrm>
          <a:custGeom>
            <a:avLst/>
            <a:gdLst>
              <a:gd name="connsiteX0" fmla="*/ 908720 w 1817440"/>
              <a:gd name="connsiteY0" fmla="*/ 0 h 908720"/>
              <a:gd name="connsiteX1" fmla="*/ 1817440 w 1817440"/>
              <a:gd name="connsiteY1" fmla="*/ 908720 h 908720"/>
              <a:gd name="connsiteX2" fmla="*/ 0 w 1817440"/>
              <a:gd name="connsiteY2" fmla="*/ 908720 h 908720"/>
              <a:gd name="connsiteX3" fmla="*/ 908720 w 1817440"/>
              <a:gd name="connsiteY3" fmla="*/ 0 h 9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440" h="908720">
                <a:moveTo>
                  <a:pt x="908720" y="0"/>
                </a:moveTo>
                <a:lnTo>
                  <a:pt x="1817440" y="908720"/>
                </a:lnTo>
                <a:lnTo>
                  <a:pt x="0" y="908720"/>
                </a:lnTo>
                <a:lnTo>
                  <a:pt x="90872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8" name="Freihandform: Form 37">
            <a:extLst>
              <a:ext uri="{FF2B5EF4-FFF2-40B4-BE49-F238E27FC236}">
                <a16:creationId xmlns:a16="http://schemas.microsoft.com/office/drawing/2014/main" id="{546C0FDA-D16E-4247-B37F-FD556498DAA5}"/>
              </a:ext>
            </a:extLst>
          </p:cNvPr>
          <p:cNvSpPr/>
          <p:nvPr userDrawn="1"/>
        </p:nvSpPr>
        <p:spPr bwMode="gray">
          <a:xfrm>
            <a:off x="9768830" y="0"/>
            <a:ext cx="2088208" cy="1044104"/>
          </a:xfrm>
          <a:custGeom>
            <a:avLst/>
            <a:gdLst>
              <a:gd name="connsiteX0" fmla="*/ 0 w 2088208"/>
              <a:gd name="connsiteY0" fmla="*/ 0 h 1044104"/>
              <a:gd name="connsiteX1" fmla="*/ 2088208 w 2088208"/>
              <a:gd name="connsiteY1" fmla="*/ 0 h 1044104"/>
              <a:gd name="connsiteX2" fmla="*/ 1044104 w 2088208"/>
              <a:gd name="connsiteY2" fmla="*/ 1044104 h 1044104"/>
              <a:gd name="connsiteX3" fmla="*/ 0 w 2088208"/>
              <a:gd name="connsiteY3" fmla="*/ 0 h 104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208" h="1044104">
                <a:moveTo>
                  <a:pt x="0" y="0"/>
                </a:moveTo>
                <a:lnTo>
                  <a:pt x="2088208" y="0"/>
                </a:lnTo>
                <a:lnTo>
                  <a:pt x="1044104" y="10441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3" name="Freihandform: Form 42">
            <a:extLst>
              <a:ext uri="{FF2B5EF4-FFF2-40B4-BE49-F238E27FC236}">
                <a16:creationId xmlns:a16="http://schemas.microsoft.com/office/drawing/2014/main" id="{557F5B03-08A0-45F9-9FFA-74E7CE54EDFC}"/>
              </a:ext>
            </a:extLst>
          </p:cNvPr>
          <p:cNvSpPr/>
          <p:nvPr userDrawn="1"/>
        </p:nvSpPr>
        <p:spPr bwMode="gray">
          <a:xfrm>
            <a:off x="9192720" y="4077096"/>
            <a:ext cx="2999280" cy="2780904"/>
          </a:xfrm>
          <a:custGeom>
            <a:avLst/>
            <a:gdLst>
              <a:gd name="connsiteX0" fmla="*/ 1692000 w 2999280"/>
              <a:gd name="connsiteY0" fmla="*/ 0 h 2780904"/>
              <a:gd name="connsiteX1" fmla="*/ 2999280 w 2999280"/>
              <a:gd name="connsiteY1" fmla="*/ 1307280 h 2780904"/>
              <a:gd name="connsiteX2" fmla="*/ 2999280 w 2999280"/>
              <a:gd name="connsiteY2" fmla="*/ 2076720 h 2780904"/>
              <a:gd name="connsiteX3" fmla="*/ 2295096 w 2999280"/>
              <a:gd name="connsiteY3" fmla="*/ 2780904 h 2780904"/>
              <a:gd name="connsiteX4" fmla="*/ 1088904 w 2999280"/>
              <a:gd name="connsiteY4" fmla="*/ 2780904 h 2780904"/>
              <a:gd name="connsiteX5" fmla="*/ 0 w 2999280"/>
              <a:gd name="connsiteY5" fmla="*/ 1692000 h 2780904"/>
              <a:gd name="connsiteX6" fmla="*/ 1692000 w 2999280"/>
              <a:gd name="connsiteY6" fmla="*/ 0 h 278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9280" h="2780904">
                <a:moveTo>
                  <a:pt x="1692000" y="0"/>
                </a:moveTo>
                <a:lnTo>
                  <a:pt x="2999280" y="1307280"/>
                </a:lnTo>
                <a:lnTo>
                  <a:pt x="2999280" y="2076720"/>
                </a:lnTo>
                <a:lnTo>
                  <a:pt x="2295096" y="2780904"/>
                </a:lnTo>
                <a:lnTo>
                  <a:pt x="1088904" y="2780904"/>
                </a:lnTo>
                <a:lnTo>
                  <a:pt x="0" y="1692000"/>
                </a:lnTo>
                <a:lnTo>
                  <a:pt x="169200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846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9BE87145-94AE-DC56-A2A1-6863D32E62F5}"/>
              </a:ext>
            </a:extLst>
          </p:cNvPr>
          <p:cNvSpPr/>
          <p:nvPr userDrawn="1"/>
        </p:nvSpPr>
        <p:spPr bwMode="gray">
          <a:xfrm>
            <a:off x="0" y="0"/>
            <a:ext cx="3721894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ctr"/>
            <a:endParaRPr lang="de-DE" sz="1400" dirty="0" err="1">
              <a:solidFill>
                <a:schemeClr val="tx1"/>
              </a:solidFill>
            </a:endParaRPr>
          </a:p>
        </p:txBody>
      </p:sp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40418CBB-A237-14AE-3982-D7B4783AB1E9}"/>
              </a:ext>
            </a:extLst>
          </p:cNvPr>
          <p:cNvSpPr/>
          <p:nvPr userDrawn="1"/>
        </p:nvSpPr>
        <p:spPr bwMode="gray">
          <a:xfrm>
            <a:off x="1" y="0"/>
            <a:ext cx="10030823" cy="6858000"/>
          </a:xfrm>
          <a:custGeom>
            <a:avLst/>
            <a:gdLst>
              <a:gd name="connsiteX0" fmla="*/ 3539411 w 10030823"/>
              <a:gd name="connsiteY0" fmla="*/ 0 h 6858000"/>
              <a:gd name="connsiteX1" fmla="*/ 5585539 w 10030823"/>
              <a:gd name="connsiteY1" fmla="*/ 0 h 6858000"/>
              <a:gd name="connsiteX2" fmla="*/ 10030823 w 10030823"/>
              <a:gd name="connsiteY2" fmla="*/ 4445285 h 6858000"/>
              <a:gd name="connsiteX3" fmla="*/ 7618108 w 10030823"/>
              <a:gd name="connsiteY3" fmla="*/ 6858000 h 6858000"/>
              <a:gd name="connsiteX4" fmla="*/ 1506842 w 10030823"/>
              <a:gd name="connsiteY4" fmla="*/ 6858000 h 6858000"/>
              <a:gd name="connsiteX5" fmla="*/ 0 w 10030823"/>
              <a:gd name="connsiteY5" fmla="*/ 5351159 h 6858000"/>
              <a:gd name="connsiteX6" fmla="*/ 0 w 10030823"/>
              <a:gd name="connsiteY6" fmla="*/ 353941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30823" h="6858000">
                <a:moveTo>
                  <a:pt x="3539411" y="0"/>
                </a:moveTo>
                <a:lnTo>
                  <a:pt x="5585539" y="0"/>
                </a:lnTo>
                <a:lnTo>
                  <a:pt x="10030823" y="4445285"/>
                </a:lnTo>
                <a:lnTo>
                  <a:pt x="7618108" y="6858000"/>
                </a:lnTo>
                <a:lnTo>
                  <a:pt x="1506842" y="6858000"/>
                </a:lnTo>
                <a:lnTo>
                  <a:pt x="0" y="5351159"/>
                </a:lnTo>
                <a:lnTo>
                  <a:pt x="0" y="353941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Autofit/>
          </a:bodyPr>
          <a:lstStyle/>
          <a:p>
            <a:pPr algn="ctr"/>
            <a:endParaRPr lang="de-DE" sz="1400" dirty="0" err="1">
              <a:solidFill>
                <a:schemeClr val="tx1"/>
              </a:solidFill>
            </a:endParaRP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0A1FDC7B-7D65-40BA-B6A0-11C58DAA4E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3876737" y="2641266"/>
            <a:ext cx="2232819" cy="2233612"/>
          </a:xfrm>
          <a:prstGeom prst="diamond">
            <a:avLst/>
          </a:prstGeom>
          <a:solidFill>
            <a:srgbClr val="82FFC1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6" name="Bildplatzhalter 5">
            <a:extLst>
              <a:ext uri="{FF2B5EF4-FFF2-40B4-BE49-F238E27FC236}">
                <a16:creationId xmlns:a16="http://schemas.microsoft.com/office/drawing/2014/main" id="{F027AA7F-22A4-40B0-A1B9-8C8B86789D5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15172881" y="3866146"/>
            <a:ext cx="2376264" cy="2377108"/>
          </a:xfrm>
          <a:prstGeom prst="diamond">
            <a:avLst/>
          </a:prstGeom>
          <a:solidFill>
            <a:srgbClr val="8093A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7" name="Bildplatzhalter 5">
            <a:extLst>
              <a:ext uri="{FF2B5EF4-FFF2-40B4-BE49-F238E27FC236}">
                <a16:creationId xmlns:a16="http://schemas.microsoft.com/office/drawing/2014/main" id="{BDA9F6B2-5869-4C89-950D-81493830FDE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12725811" y="4730242"/>
            <a:ext cx="3383174" cy="3384376"/>
          </a:xfrm>
          <a:prstGeom prst="diamond">
            <a:avLst/>
          </a:prstGeom>
          <a:solidFill>
            <a:schemeClr val="accent1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E6A377-0ED9-4D01-A823-6F443C01BD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1033462" y="2529346"/>
            <a:ext cx="7058024" cy="1450628"/>
          </a:xfrm>
        </p:spPr>
        <p:txBody>
          <a:bodyPr anchor="b"/>
          <a:lstStyle>
            <a:lvl1pPr algn="ctr">
              <a:lnSpc>
                <a:spcPct val="80000"/>
              </a:lnSpc>
              <a:defRPr sz="6000" b="1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err="1"/>
              <a:t>Titel</a:t>
            </a:r>
            <a:r>
              <a:rPr lang="en-US" dirty="0"/>
              <a:t> der </a:t>
            </a:r>
            <a:r>
              <a:rPr lang="en-US" dirty="0" err="1"/>
              <a:t>Präsentation</a:t>
            </a:r>
            <a:r>
              <a:rPr lang="en-US" dirty="0"/>
              <a:t> in max. </a:t>
            </a:r>
            <a:r>
              <a:rPr lang="en-US" dirty="0" err="1"/>
              <a:t>zwei</a:t>
            </a:r>
            <a:r>
              <a:rPr lang="en-US" dirty="0"/>
              <a:t> </a:t>
            </a:r>
            <a:r>
              <a:rPr lang="en-US" dirty="0" err="1"/>
              <a:t>Zeilen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B33A8E-8781-4492-9442-D8FC815334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519881" y="4476737"/>
            <a:ext cx="6085185" cy="720080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accent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9pPr>
          </a:lstStyle>
          <a:p>
            <a:r>
              <a:rPr lang="en-US" dirty="0" err="1"/>
              <a:t>Untertitel</a:t>
            </a:r>
            <a:r>
              <a:rPr lang="en-US" dirty="0"/>
              <a:t> </a:t>
            </a:r>
            <a:r>
              <a:rPr lang="en-US" dirty="0" err="1"/>
              <a:t>mit</a:t>
            </a:r>
            <a:r>
              <a:rPr lang="en-US" dirty="0"/>
              <a:t> </a:t>
            </a:r>
            <a:r>
              <a:rPr lang="en-US" dirty="0" err="1"/>
              <a:t>weiteren</a:t>
            </a:r>
            <a:r>
              <a:rPr lang="en-US" dirty="0"/>
              <a:t> </a:t>
            </a:r>
            <a:r>
              <a:rPr lang="en-US" dirty="0" err="1"/>
              <a:t>Angaben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zur</a:t>
            </a:r>
            <a:r>
              <a:rPr lang="en-US" dirty="0"/>
              <a:t> </a:t>
            </a:r>
            <a:r>
              <a:rPr lang="en-US" dirty="0" err="1"/>
              <a:t>Präsentation</a:t>
            </a:r>
            <a:endParaRPr lang="en-US" dirty="0"/>
          </a:p>
          <a:p>
            <a:br>
              <a:rPr lang="en-US" dirty="0"/>
            </a:br>
            <a:r>
              <a:rPr lang="en-US" dirty="0"/>
              <a:t>Autor, Datum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34E219-3FD8-469D-A180-DA89370349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9172284" y="478327"/>
            <a:ext cx="2634773" cy="106102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E9726F5-2538-D31F-0821-5DA1A746B5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8580" y="3077633"/>
            <a:ext cx="2960648" cy="113201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1EA6845-5994-649E-96FD-CF297D9196C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90158" y="1808583"/>
            <a:ext cx="1861290" cy="166536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A23AAD2-A675-3976-BD76-38751A8EAA3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05073" y="4597735"/>
            <a:ext cx="1567404" cy="187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41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image" Target="../media/image10.emf"/><Relationship Id="rId2" Type="http://schemas.openxmlformats.org/officeDocument/2006/relationships/slideLayout" Target="../slideLayouts/slideLayout9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0.emf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chemeClr val="accent1">
                <a:lumMod val="75000"/>
              </a:schemeClr>
            </a:gs>
            <a:gs pos="50000">
              <a:srgbClr val="00497D"/>
            </a:gs>
            <a:gs pos="100000">
              <a:srgbClr val="00285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7465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67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8000"/>
                </a:schemeClr>
              </a:gs>
              <a:gs pos="50000">
                <a:schemeClr val="bg1">
                  <a:lumMod val="3000"/>
                  <a:lumOff val="97000"/>
                </a:schemeClr>
              </a:gs>
              <a:gs pos="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7" name="Rechteck 6"/>
          <p:cNvSpPr/>
          <p:nvPr userDrawn="1"/>
        </p:nvSpPr>
        <p:spPr>
          <a:xfrm>
            <a:off x="-1" y="6236898"/>
            <a:ext cx="12192000" cy="62110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Rechteck 16"/>
          <p:cNvSpPr/>
          <p:nvPr userDrawn="1"/>
        </p:nvSpPr>
        <p:spPr>
          <a:xfrm>
            <a:off x="-1" y="422697"/>
            <a:ext cx="9004301" cy="1091953"/>
          </a:xfrm>
          <a:prstGeom prst="rect">
            <a:avLst/>
          </a:prstGeom>
          <a:gradFill>
            <a:gsLst>
              <a:gs pos="0">
                <a:srgbClr val="00497D"/>
              </a:gs>
              <a:gs pos="99000">
                <a:srgbClr val="00285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0" name="Rechteck 9"/>
          <p:cNvSpPr/>
          <p:nvPr userDrawn="1"/>
        </p:nvSpPr>
        <p:spPr>
          <a:xfrm>
            <a:off x="9359900" y="425437"/>
            <a:ext cx="2832099" cy="62110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340" y="548846"/>
            <a:ext cx="1808105" cy="374091"/>
          </a:xfrm>
          <a:prstGeom prst="rect">
            <a:avLst/>
          </a:prstGeom>
        </p:spPr>
      </p:pic>
      <p:sp>
        <p:nvSpPr>
          <p:cNvPr id="12" name="Titel 1"/>
          <p:cNvSpPr txBox="1">
            <a:spLocks/>
          </p:cNvSpPr>
          <p:nvPr userDrawn="1"/>
        </p:nvSpPr>
        <p:spPr>
          <a:xfrm>
            <a:off x="524893" y="6386008"/>
            <a:ext cx="1149235" cy="29230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" b="1" kern="1200">
                <a:solidFill>
                  <a:srgbClr val="002851"/>
                </a:solidFill>
                <a:latin typeface="Lato Light" panose="020F0302020204030203" pitchFamily="34" charset="0"/>
                <a:ea typeface="PT Sans" panose="020B0503020203020204" pitchFamily="34" charset="0"/>
                <a:cs typeface="+mj-cs"/>
              </a:defRPr>
            </a:lvl1pPr>
          </a:lstStyle>
          <a:p>
            <a:pPr algn="l"/>
            <a:fld id="{FE900EFD-FE8D-4D32-BB00-01515427C850}" type="datetime1">
              <a:rPr lang="de-DE" sz="900" smtClean="0"/>
              <a:pPr algn="l"/>
              <a:t>02.05.2023</a:t>
            </a:fld>
            <a:endParaRPr lang="de-DE" sz="900" dirty="0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529" y="6209126"/>
            <a:ext cx="1118116" cy="665050"/>
          </a:xfrm>
          <a:prstGeom prst="rect">
            <a:avLst/>
          </a:prstGeom>
        </p:spPr>
      </p:pic>
      <p:sp>
        <p:nvSpPr>
          <p:cNvPr id="14" name="Titel 1"/>
          <p:cNvSpPr txBox="1">
            <a:spLocks/>
          </p:cNvSpPr>
          <p:nvPr userDrawn="1"/>
        </p:nvSpPr>
        <p:spPr>
          <a:xfrm>
            <a:off x="8557311" y="6386008"/>
            <a:ext cx="854744" cy="29230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" b="1" kern="1200">
                <a:solidFill>
                  <a:srgbClr val="002851"/>
                </a:solidFill>
                <a:latin typeface="Lato Light" panose="020F0302020204030203" pitchFamily="34" charset="0"/>
                <a:ea typeface="PT Sans" panose="020B0503020203020204" pitchFamily="34" charset="0"/>
                <a:cs typeface="+mj-cs"/>
              </a:defRPr>
            </a:lvl1pPr>
          </a:lstStyle>
          <a:p>
            <a:pPr algn="ctr"/>
            <a:r>
              <a:rPr lang="de-DE" sz="900" dirty="0"/>
              <a:t>S.</a:t>
            </a:r>
            <a:r>
              <a:rPr lang="de-DE" sz="900" baseline="0" dirty="0"/>
              <a:t> </a:t>
            </a:r>
            <a:fld id="{7140AB62-96B8-46C9-BA52-E409522ABAB5}" type="slidenum">
              <a:rPr lang="de-DE" sz="900" smtClean="0"/>
              <a:pPr algn="ctr"/>
              <a:t>‹Nr.›</a:t>
            </a:fld>
            <a:endParaRPr lang="de-DE" sz="900" dirty="0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292" y="6408119"/>
            <a:ext cx="1080000" cy="24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80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chemeClr val="accent1">
                <a:lumMod val="75000"/>
              </a:schemeClr>
            </a:gs>
            <a:gs pos="50000">
              <a:srgbClr val="00497D"/>
            </a:gs>
            <a:gs pos="100000">
              <a:srgbClr val="00285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9352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92E2B1E4-8D1B-47D0-A623-8692FC1C2B1C}"/>
              </a:ext>
            </a:extLst>
          </p:cNvPr>
          <p:cNvSpPr/>
          <p:nvPr userDrawn="1"/>
        </p:nvSpPr>
        <p:spPr bwMode="gray">
          <a:xfrm>
            <a:off x="263526" y="6453336"/>
            <a:ext cx="11664950" cy="2880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2" name="Text Placeholder 31"/>
          <p:cNvSpPr>
            <a:spLocks noGrp="1"/>
          </p:cNvSpPr>
          <p:nvPr userDrawn="1">
            <p:ph type="body" idx="1"/>
          </p:nvPr>
        </p:nvSpPr>
        <p:spPr bwMode="gray">
          <a:xfrm>
            <a:off x="263525" y="1484313"/>
            <a:ext cx="11664950" cy="4681537"/>
          </a:xfrm>
          <a:prstGeom prst="rect">
            <a:avLst/>
          </a:prstGeom>
          <a:ln w="3175"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Click to insert text/table/graph</a:t>
            </a:r>
          </a:p>
          <a:p>
            <a:pPr lvl="1"/>
            <a:r>
              <a:rPr lang="en-US" noProof="0" dirty="0"/>
              <a:t>Bullet L1</a:t>
            </a:r>
          </a:p>
          <a:p>
            <a:pPr lvl="2"/>
            <a:r>
              <a:rPr lang="en-US" noProof="0" dirty="0"/>
              <a:t>Bullet L2</a:t>
            </a:r>
          </a:p>
          <a:p>
            <a:pPr lvl="3"/>
            <a:r>
              <a:rPr lang="en-US" noProof="0" dirty="0"/>
              <a:t>Bullet L3</a:t>
            </a:r>
          </a:p>
          <a:p>
            <a:pPr lvl="4"/>
            <a:r>
              <a:rPr lang="en-US" noProof="0" dirty="0"/>
              <a:t>Bullet L4</a:t>
            </a:r>
          </a:p>
          <a:p>
            <a:pPr lvl="5"/>
            <a:r>
              <a:rPr lang="en-US" noProof="0" dirty="0"/>
              <a:t>6</a:t>
            </a:r>
          </a:p>
          <a:p>
            <a:pPr lvl="6"/>
            <a:r>
              <a:rPr lang="en-US" noProof="0" dirty="0"/>
              <a:t>7</a:t>
            </a:r>
          </a:p>
          <a:p>
            <a:pPr lvl="7"/>
            <a:r>
              <a:rPr lang="en-US" noProof="0" dirty="0"/>
              <a:t>8</a:t>
            </a:r>
          </a:p>
          <a:p>
            <a:pPr lvl="8"/>
            <a:r>
              <a:rPr lang="en-US" noProof="0" dirty="0"/>
              <a:t>9</a:t>
            </a:r>
          </a:p>
        </p:txBody>
      </p:sp>
      <p:cxnSp>
        <p:nvCxnSpPr>
          <p:cNvPr id="34" name="Straight Connector 33"/>
          <p:cNvCxnSpPr/>
          <p:nvPr userDrawn="1"/>
        </p:nvCxnSpPr>
        <p:spPr bwMode="gray">
          <a:xfrm rot="16200000">
            <a:off x="11892648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 bwMode="gray">
          <a:xfrm rot="16200000">
            <a:off x="6276024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 bwMode="gray">
          <a:xfrm rot="16200000">
            <a:off x="5847387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39">
            <a:extLst>
              <a:ext uri="{FF2B5EF4-FFF2-40B4-BE49-F238E27FC236}">
                <a16:creationId xmlns:a16="http://schemas.microsoft.com/office/drawing/2014/main" id="{BB7DC3C9-F41C-C547-952D-54EEE5D01850}"/>
              </a:ext>
            </a:extLst>
          </p:cNvPr>
          <p:cNvCxnSpPr>
            <a:cxnSpLocks/>
          </p:cNvCxnSpPr>
          <p:nvPr userDrawn="1"/>
        </p:nvCxnSpPr>
        <p:spPr bwMode="gray">
          <a:xfrm rot="16200000">
            <a:off x="227352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27">
            <a:extLst>
              <a:ext uri="{FF2B5EF4-FFF2-40B4-BE49-F238E27FC236}">
                <a16:creationId xmlns:a16="http://schemas.microsoft.com/office/drawing/2014/main" id="{CFE9C723-A222-D240-984F-E4CFF0E299FE}"/>
              </a:ext>
            </a:extLst>
          </p:cNvPr>
          <p:cNvCxnSpPr/>
          <p:nvPr userDrawn="1"/>
        </p:nvCxnSpPr>
        <p:spPr bwMode="gray">
          <a:xfrm>
            <a:off x="-196391" y="324001"/>
            <a:ext cx="8861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27">
            <a:extLst>
              <a:ext uri="{FF2B5EF4-FFF2-40B4-BE49-F238E27FC236}">
                <a16:creationId xmlns:a16="http://schemas.microsoft.com/office/drawing/2014/main" id="{D547ADDB-4B4A-5C4F-8D3D-1750420F2F19}"/>
              </a:ext>
            </a:extLst>
          </p:cNvPr>
          <p:cNvCxnSpPr/>
          <p:nvPr userDrawn="1"/>
        </p:nvCxnSpPr>
        <p:spPr bwMode="gray">
          <a:xfrm>
            <a:off x="-196391" y="1913192"/>
            <a:ext cx="8861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3">
            <a:extLst>
              <a:ext uri="{FF2B5EF4-FFF2-40B4-BE49-F238E27FC236}">
                <a16:creationId xmlns:a16="http://schemas.microsoft.com/office/drawing/2014/main" id="{BEE41F0E-CC69-DB42-91C7-3D8A53877E65}"/>
              </a:ext>
            </a:extLst>
          </p:cNvPr>
          <p:cNvCxnSpPr/>
          <p:nvPr userDrawn="1"/>
        </p:nvCxnSpPr>
        <p:spPr bwMode="gray">
          <a:xfrm rot="16200000">
            <a:off x="9300360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27">
            <a:extLst>
              <a:ext uri="{FF2B5EF4-FFF2-40B4-BE49-F238E27FC236}">
                <a16:creationId xmlns:a16="http://schemas.microsoft.com/office/drawing/2014/main" id="{33B05621-9155-6840-9614-13C5B8DA5E9A}"/>
              </a:ext>
            </a:extLst>
          </p:cNvPr>
          <p:cNvCxnSpPr/>
          <p:nvPr userDrawn="1"/>
        </p:nvCxnSpPr>
        <p:spPr bwMode="gray">
          <a:xfrm>
            <a:off x="-196391" y="6165304"/>
            <a:ext cx="8861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elplatzhalter 17">
            <a:extLst>
              <a:ext uri="{FF2B5EF4-FFF2-40B4-BE49-F238E27FC236}">
                <a16:creationId xmlns:a16="http://schemas.microsoft.com/office/drawing/2014/main" id="{4D6D6349-ED0A-B64E-A6FE-C6E3D960AD15}"/>
              </a:ext>
            </a:extLst>
          </p:cNvPr>
          <p:cNvSpPr>
            <a:spLocks noGrp="1"/>
          </p:cNvSpPr>
          <p:nvPr userDrawn="1">
            <p:ph type="title"/>
          </p:nvPr>
        </p:nvSpPr>
        <p:spPr bwMode="gray">
          <a:xfrm>
            <a:off x="263525" y="585470"/>
            <a:ext cx="8640787" cy="36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cxnSp>
        <p:nvCxnSpPr>
          <p:cNvPr id="56" name="Straight Connector 26">
            <a:extLst>
              <a:ext uri="{FF2B5EF4-FFF2-40B4-BE49-F238E27FC236}">
                <a16:creationId xmlns:a16="http://schemas.microsoft.com/office/drawing/2014/main" id="{12378362-D52E-F843-85C1-B01BC39B16DE}"/>
              </a:ext>
            </a:extLst>
          </p:cNvPr>
          <p:cNvCxnSpPr/>
          <p:nvPr userDrawn="1"/>
        </p:nvCxnSpPr>
        <p:spPr bwMode="gray">
          <a:xfrm>
            <a:off x="-196391" y="1476883"/>
            <a:ext cx="8861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33">
            <a:extLst>
              <a:ext uri="{FF2B5EF4-FFF2-40B4-BE49-F238E27FC236}">
                <a16:creationId xmlns:a16="http://schemas.microsoft.com/office/drawing/2014/main" id="{011A3B63-933F-AC43-8E37-2A14351D2830}"/>
              </a:ext>
            </a:extLst>
          </p:cNvPr>
          <p:cNvCxnSpPr/>
          <p:nvPr userDrawn="1"/>
        </p:nvCxnSpPr>
        <p:spPr bwMode="gray">
          <a:xfrm rot="16200000">
            <a:off x="8868312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33">
            <a:extLst>
              <a:ext uri="{FF2B5EF4-FFF2-40B4-BE49-F238E27FC236}">
                <a16:creationId xmlns:a16="http://schemas.microsoft.com/office/drawing/2014/main" id="{D6E9F23D-CDE1-43ED-8829-DA18EAAD3F84}"/>
              </a:ext>
            </a:extLst>
          </p:cNvPr>
          <p:cNvCxnSpPr/>
          <p:nvPr userDrawn="1"/>
        </p:nvCxnSpPr>
        <p:spPr bwMode="gray">
          <a:xfrm rot="16200000">
            <a:off x="3251688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33">
            <a:extLst>
              <a:ext uri="{FF2B5EF4-FFF2-40B4-BE49-F238E27FC236}">
                <a16:creationId xmlns:a16="http://schemas.microsoft.com/office/drawing/2014/main" id="{6FEC1FFA-AE20-4480-83D8-C4D15AA5F596}"/>
              </a:ext>
            </a:extLst>
          </p:cNvPr>
          <p:cNvCxnSpPr/>
          <p:nvPr userDrawn="1"/>
        </p:nvCxnSpPr>
        <p:spPr bwMode="gray">
          <a:xfrm rot="16200000">
            <a:off x="2819640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EBC086-A425-48D8-8F7E-D63D87801B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695400" y="6453337"/>
            <a:ext cx="11233074" cy="288032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800">
                <a:solidFill>
                  <a:schemeClr val="accent5"/>
                </a:solidFill>
              </a:defRPr>
            </a:lvl1pPr>
          </a:lstStyle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90268-1548-43F0-9B11-9AFFD0686B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263525" y="6453337"/>
            <a:ext cx="359867" cy="288032"/>
          </a:xfrm>
          <a:prstGeom prst="rect">
            <a:avLst/>
          </a:prstGeom>
        </p:spPr>
        <p:txBody>
          <a:bodyPr vert="horz" lIns="108000" tIns="0" rIns="0" bIns="0" rtlCol="0" anchor="ctr" anchorCtr="0"/>
          <a:lstStyle>
            <a:lvl1pPr algn="l">
              <a:defRPr sz="800">
                <a:solidFill>
                  <a:schemeClr val="accent5"/>
                </a:solidFill>
              </a:defRPr>
            </a:lvl1pPr>
          </a:lstStyle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FF9D565A-4DB2-4E8E-A489-7E690CB2C722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 bwMode="gray">
          <a:xfrm>
            <a:off x="11409276" y="332656"/>
            <a:ext cx="519372" cy="518194"/>
          </a:xfrm>
          <a:prstGeom prst="rect">
            <a:avLst/>
          </a:prstGeom>
        </p:spPr>
      </p:pic>
      <p:cxnSp>
        <p:nvCxnSpPr>
          <p:cNvPr id="128" name="Straight Connector 33">
            <a:extLst>
              <a:ext uri="{FF2B5EF4-FFF2-40B4-BE49-F238E27FC236}">
                <a16:creationId xmlns:a16="http://schemas.microsoft.com/office/drawing/2014/main" id="{9AD726F6-368B-42CC-8FFE-F87702AC450E}"/>
              </a:ext>
            </a:extLst>
          </p:cNvPr>
          <p:cNvCxnSpPr/>
          <p:nvPr userDrawn="1"/>
        </p:nvCxnSpPr>
        <p:spPr bwMode="gray">
          <a:xfrm rot="16200000">
            <a:off x="4259800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33">
            <a:extLst>
              <a:ext uri="{FF2B5EF4-FFF2-40B4-BE49-F238E27FC236}">
                <a16:creationId xmlns:a16="http://schemas.microsoft.com/office/drawing/2014/main" id="{DFD02C55-B110-4CD0-BB58-392017612FB5}"/>
              </a:ext>
            </a:extLst>
          </p:cNvPr>
          <p:cNvCxnSpPr/>
          <p:nvPr userDrawn="1"/>
        </p:nvCxnSpPr>
        <p:spPr bwMode="gray">
          <a:xfrm rot="16200000">
            <a:off x="3827752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33">
            <a:extLst>
              <a:ext uri="{FF2B5EF4-FFF2-40B4-BE49-F238E27FC236}">
                <a16:creationId xmlns:a16="http://schemas.microsoft.com/office/drawing/2014/main" id="{1001EF1A-0194-4AE5-847C-622CF61177AF}"/>
              </a:ext>
            </a:extLst>
          </p:cNvPr>
          <p:cNvCxnSpPr/>
          <p:nvPr userDrawn="1"/>
        </p:nvCxnSpPr>
        <p:spPr bwMode="gray">
          <a:xfrm rot="16200000">
            <a:off x="8292248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33">
            <a:extLst>
              <a:ext uri="{FF2B5EF4-FFF2-40B4-BE49-F238E27FC236}">
                <a16:creationId xmlns:a16="http://schemas.microsoft.com/office/drawing/2014/main" id="{1E838A5F-32D5-4618-AD22-48374FF31142}"/>
              </a:ext>
            </a:extLst>
          </p:cNvPr>
          <p:cNvCxnSpPr/>
          <p:nvPr userDrawn="1"/>
        </p:nvCxnSpPr>
        <p:spPr bwMode="gray">
          <a:xfrm rot="16200000">
            <a:off x="7860200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831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</p:sldLayoutIdLst>
  <p:hf hdr="0" dt="0"/>
  <p:txStyles>
    <p:titleStyle>
      <a:lvl1pPr algn="l" defTabSz="1125444" rtl="0" eaLnBrk="1" latinLnBrk="0" hangingPunct="1">
        <a:lnSpc>
          <a:spcPct val="100000"/>
        </a:lnSpc>
        <a:spcBef>
          <a:spcPct val="0"/>
        </a:spcBef>
        <a:buNone/>
        <a:defRPr lang="en-AU" sz="3200" b="1" kern="1200" cap="none" baseline="0" dirty="0">
          <a:solidFill>
            <a:srgbClr val="002854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1125444" rtl="0" eaLnBrk="1" latinLnBrk="0" hangingPunct="1">
        <a:lnSpc>
          <a:spcPct val="100000"/>
        </a:lnSpc>
        <a:spcBef>
          <a:spcPts val="1200"/>
        </a:spcBef>
        <a:spcAft>
          <a:spcPts val="600"/>
        </a:spcAft>
        <a:buClr>
          <a:schemeClr val="accent3"/>
        </a:buClr>
        <a:buSzPct val="80000"/>
        <a:buFont typeface="Wingdings" pitchFamily="2" charset="2"/>
        <a:buNone/>
        <a:defRPr sz="1400" kern="1200">
          <a:solidFill>
            <a:srgbClr val="002854"/>
          </a:solidFill>
          <a:latin typeface="+mn-lt"/>
          <a:ea typeface="+mn-ea"/>
          <a:cs typeface="Arial" panose="020B0604020202020204" pitchFamily="34" charset="0"/>
        </a:defRPr>
      </a:lvl1pPr>
      <a:lvl2pPr marL="360000" indent="-180000" algn="l" defTabSz="1125444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002854"/>
        </a:buClr>
        <a:buSzPct val="120000"/>
        <a:buFont typeface="Wingdings" pitchFamily="2" charset="2"/>
        <a:buChar char="§"/>
        <a:tabLst/>
        <a:defRPr lang="en-AU" sz="1400" kern="1200" noProof="0" dirty="0">
          <a:solidFill>
            <a:srgbClr val="002854"/>
          </a:solidFill>
          <a:latin typeface="+mn-lt"/>
          <a:ea typeface="+mn-ea"/>
          <a:cs typeface="Arial" panose="020B0604020202020204" pitchFamily="34" charset="0"/>
        </a:defRPr>
      </a:lvl2pPr>
      <a:lvl3pPr marL="540000" marR="0" indent="-180000" algn="l" defTabSz="1125444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tx1"/>
        </a:buClr>
        <a:buSzPct val="100000"/>
        <a:buFont typeface="Symbol" pitchFamily="2" charset="2"/>
        <a:buChar char="-"/>
        <a:tabLst/>
        <a:defRPr sz="1400" kern="1200">
          <a:solidFill>
            <a:srgbClr val="002854"/>
          </a:solidFill>
          <a:latin typeface="+mn-lt"/>
          <a:ea typeface="+mn-ea"/>
          <a:cs typeface="Arial" panose="020B0604020202020204" pitchFamily="34" charset="0"/>
        </a:defRPr>
      </a:lvl3pPr>
      <a:lvl4pPr marL="720000" indent="-180000" algn="l" defTabSz="1125444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chemeClr val="tx1"/>
        </a:buClr>
        <a:buSzPct val="100000"/>
        <a:buFont typeface="Wingdings" panose="05000000000000000000" pitchFamily="2" charset="2"/>
        <a:buChar char=""/>
        <a:tabLst/>
        <a:defRPr lang="en-AU" sz="1400" kern="1200" baseline="0" noProof="0" dirty="0" smtClean="0">
          <a:solidFill>
            <a:srgbClr val="002854"/>
          </a:solidFill>
          <a:latin typeface="+mn-lt"/>
          <a:ea typeface="+mn-ea"/>
          <a:cs typeface="Arial" panose="020B0604020202020204" pitchFamily="34" charset="0"/>
        </a:defRPr>
      </a:lvl4pPr>
      <a:lvl5pPr marL="900000" indent="-180000" algn="l" defTabSz="1125444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80000" algn="l" defTabSz="1125444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00000" indent="-180000" algn="l" defTabSz="1125444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900000" indent="-180000" algn="l" defTabSz="1125444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900000" indent="-180000" algn="l" defTabSz="1125444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72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44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165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887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609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331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905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177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66">
          <p15:clr>
            <a:srgbClr val="F26B43"/>
          </p15:clr>
        </p15:guide>
        <p15:guide id="7" pos="7514">
          <p15:clr>
            <a:srgbClr val="F26B43"/>
          </p15:clr>
        </p15:guide>
        <p15:guide id="8" pos="3704">
          <p15:clr>
            <a:srgbClr val="F26B43"/>
          </p15:clr>
        </p15:guide>
        <p15:guide id="10" orient="horz" pos="3884">
          <p15:clr>
            <a:srgbClr val="F26B43"/>
          </p15:clr>
        </p15:guide>
        <p15:guide id="12" orient="horz" pos="206">
          <p15:clr>
            <a:srgbClr val="F26B43"/>
          </p15:clr>
        </p15:guide>
        <p15:guide id="15" orient="horz" pos="935">
          <p15:clr>
            <a:srgbClr val="F26B43"/>
          </p15:clr>
        </p15:guide>
        <p15:guide id="19" pos="3976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92E2B1E4-8D1B-47D0-A623-8692FC1C2B1C}"/>
              </a:ext>
            </a:extLst>
          </p:cNvPr>
          <p:cNvSpPr/>
          <p:nvPr userDrawn="1"/>
        </p:nvSpPr>
        <p:spPr bwMode="gray">
          <a:xfrm>
            <a:off x="263526" y="6453336"/>
            <a:ext cx="11664950" cy="2880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2" name="Text Placeholder 31"/>
          <p:cNvSpPr>
            <a:spLocks noGrp="1"/>
          </p:cNvSpPr>
          <p:nvPr userDrawn="1">
            <p:ph type="body" idx="1"/>
          </p:nvPr>
        </p:nvSpPr>
        <p:spPr bwMode="gray">
          <a:xfrm>
            <a:off x="263525" y="1484313"/>
            <a:ext cx="11664950" cy="4681537"/>
          </a:xfrm>
          <a:prstGeom prst="rect">
            <a:avLst/>
          </a:prstGeom>
          <a:ln w="3175"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insert text/table/graph</a:t>
            </a:r>
          </a:p>
          <a:p>
            <a:pPr lvl="1"/>
            <a:r>
              <a:rPr lang="en-US" noProof="0"/>
              <a:t>Bullet L1</a:t>
            </a:r>
          </a:p>
          <a:p>
            <a:pPr lvl="2"/>
            <a:r>
              <a:rPr lang="en-US" noProof="0"/>
              <a:t>Bullet L2</a:t>
            </a:r>
          </a:p>
          <a:p>
            <a:pPr lvl="3"/>
            <a:r>
              <a:rPr lang="en-US" noProof="0"/>
              <a:t>Bullet L3</a:t>
            </a:r>
          </a:p>
          <a:p>
            <a:pPr lvl="4"/>
            <a:r>
              <a:rPr lang="en-US" noProof="0"/>
              <a:t>Bullet L4</a:t>
            </a:r>
          </a:p>
          <a:p>
            <a:pPr lvl="5"/>
            <a:r>
              <a:rPr lang="en-US" noProof="0"/>
              <a:t>6</a:t>
            </a:r>
          </a:p>
          <a:p>
            <a:pPr lvl="6"/>
            <a:r>
              <a:rPr lang="en-US" noProof="0"/>
              <a:t>7</a:t>
            </a:r>
          </a:p>
          <a:p>
            <a:pPr lvl="7"/>
            <a:r>
              <a:rPr lang="en-US" noProof="0"/>
              <a:t>8</a:t>
            </a:r>
          </a:p>
          <a:p>
            <a:pPr lvl="8"/>
            <a:r>
              <a:rPr lang="en-US" noProof="0"/>
              <a:t>9</a:t>
            </a:r>
          </a:p>
        </p:txBody>
      </p:sp>
      <p:cxnSp>
        <p:nvCxnSpPr>
          <p:cNvPr id="34" name="Straight Connector 33"/>
          <p:cNvCxnSpPr/>
          <p:nvPr userDrawn="1"/>
        </p:nvCxnSpPr>
        <p:spPr bwMode="gray">
          <a:xfrm rot="16200000">
            <a:off x="11892648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 bwMode="gray">
          <a:xfrm rot="16200000">
            <a:off x="6276024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 bwMode="gray">
          <a:xfrm rot="16200000">
            <a:off x="5847387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39">
            <a:extLst>
              <a:ext uri="{FF2B5EF4-FFF2-40B4-BE49-F238E27FC236}">
                <a16:creationId xmlns:a16="http://schemas.microsoft.com/office/drawing/2014/main" id="{BB7DC3C9-F41C-C547-952D-54EEE5D01850}"/>
              </a:ext>
            </a:extLst>
          </p:cNvPr>
          <p:cNvCxnSpPr>
            <a:cxnSpLocks/>
          </p:cNvCxnSpPr>
          <p:nvPr userDrawn="1"/>
        </p:nvCxnSpPr>
        <p:spPr bwMode="gray">
          <a:xfrm rot="16200000">
            <a:off x="227352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27">
            <a:extLst>
              <a:ext uri="{FF2B5EF4-FFF2-40B4-BE49-F238E27FC236}">
                <a16:creationId xmlns:a16="http://schemas.microsoft.com/office/drawing/2014/main" id="{CFE9C723-A222-D240-984F-E4CFF0E299FE}"/>
              </a:ext>
            </a:extLst>
          </p:cNvPr>
          <p:cNvCxnSpPr/>
          <p:nvPr userDrawn="1"/>
        </p:nvCxnSpPr>
        <p:spPr bwMode="gray">
          <a:xfrm>
            <a:off x="-196391" y="324001"/>
            <a:ext cx="8861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27">
            <a:extLst>
              <a:ext uri="{FF2B5EF4-FFF2-40B4-BE49-F238E27FC236}">
                <a16:creationId xmlns:a16="http://schemas.microsoft.com/office/drawing/2014/main" id="{D547ADDB-4B4A-5C4F-8D3D-1750420F2F19}"/>
              </a:ext>
            </a:extLst>
          </p:cNvPr>
          <p:cNvCxnSpPr/>
          <p:nvPr userDrawn="1"/>
        </p:nvCxnSpPr>
        <p:spPr bwMode="gray">
          <a:xfrm>
            <a:off x="-196391" y="1913192"/>
            <a:ext cx="8861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3">
            <a:extLst>
              <a:ext uri="{FF2B5EF4-FFF2-40B4-BE49-F238E27FC236}">
                <a16:creationId xmlns:a16="http://schemas.microsoft.com/office/drawing/2014/main" id="{BEE41F0E-CC69-DB42-91C7-3D8A53877E65}"/>
              </a:ext>
            </a:extLst>
          </p:cNvPr>
          <p:cNvCxnSpPr/>
          <p:nvPr userDrawn="1"/>
        </p:nvCxnSpPr>
        <p:spPr bwMode="gray">
          <a:xfrm rot="16200000">
            <a:off x="9300360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27">
            <a:extLst>
              <a:ext uri="{FF2B5EF4-FFF2-40B4-BE49-F238E27FC236}">
                <a16:creationId xmlns:a16="http://schemas.microsoft.com/office/drawing/2014/main" id="{33B05621-9155-6840-9614-13C5B8DA5E9A}"/>
              </a:ext>
            </a:extLst>
          </p:cNvPr>
          <p:cNvCxnSpPr/>
          <p:nvPr userDrawn="1"/>
        </p:nvCxnSpPr>
        <p:spPr bwMode="gray">
          <a:xfrm>
            <a:off x="-196391" y="6165304"/>
            <a:ext cx="8861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elplatzhalter 17">
            <a:extLst>
              <a:ext uri="{FF2B5EF4-FFF2-40B4-BE49-F238E27FC236}">
                <a16:creationId xmlns:a16="http://schemas.microsoft.com/office/drawing/2014/main" id="{4D6D6349-ED0A-B64E-A6FE-C6E3D960AD15}"/>
              </a:ext>
            </a:extLst>
          </p:cNvPr>
          <p:cNvSpPr>
            <a:spLocks noGrp="1"/>
          </p:cNvSpPr>
          <p:nvPr userDrawn="1">
            <p:ph type="title"/>
          </p:nvPr>
        </p:nvSpPr>
        <p:spPr bwMode="gray">
          <a:xfrm>
            <a:off x="263525" y="260648"/>
            <a:ext cx="8640787" cy="3600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Mastertitelformat bearbeiten</a:t>
            </a:r>
          </a:p>
        </p:txBody>
      </p:sp>
      <p:cxnSp>
        <p:nvCxnSpPr>
          <p:cNvPr id="56" name="Straight Connector 26">
            <a:extLst>
              <a:ext uri="{FF2B5EF4-FFF2-40B4-BE49-F238E27FC236}">
                <a16:creationId xmlns:a16="http://schemas.microsoft.com/office/drawing/2014/main" id="{12378362-D52E-F843-85C1-B01BC39B16DE}"/>
              </a:ext>
            </a:extLst>
          </p:cNvPr>
          <p:cNvCxnSpPr/>
          <p:nvPr userDrawn="1"/>
        </p:nvCxnSpPr>
        <p:spPr bwMode="gray">
          <a:xfrm>
            <a:off x="-196391" y="1476883"/>
            <a:ext cx="8861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33">
            <a:extLst>
              <a:ext uri="{FF2B5EF4-FFF2-40B4-BE49-F238E27FC236}">
                <a16:creationId xmlns:a16="http://schemas.microsoft.com/office/drawing/2014/main" id="{011A3B63-933F-AC43-8E37-2A14351D2830}"/>
              </a:ext>
            </a:extLst>
          </p:cNvPr>
          <p:cNvCxnSpPr/>
          <p:nvPr userDrawn="1"/>
        </p:nvCxnSpPr>
        <p:spPr bwMode="gray">
          <a:xfrm rot="16200000">
            <a:off x="8868312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33">
            <a:extLst>
              <a:ext uri="{FF2B5EF4-FFF2-40B4-BE49-F238E27FC236}">
                <a16:creationId xmlns:a16="http://schemas.microsoft.com/office/drawing/2014/main" id="{D6E9F23D-CDE1-43ED-8829-DA18EAAD3F84}"/>
              </a:ext>
            </a:extLst>
          </p:cNvPr>
          <p:cNvCxnSpPr/>
          <p:nvPr userDrawn="1"/>
        </p:nvCxnSpPr>
        <p:spPr bwMode="gray">
          <a:xfrm rot="16200000">
            <a:off x="3251688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33">
            <a:extLst>
              <a:ext uri="{FF2B5EF4-FFF2-40B4-BE49-F238E27FC236}">
                <a16:creationId xmlns:a16="http://schemas.microsoft.com/office/drawing/2014/main" id="{6FEC1FFA-AE20-4480-83D8-C4D15AA5F596}"/>
              </a:ext>
            </a:extLst>
          </p:cNvPr>
          <p:cNvCxnSpPr/>
          <p:nvPr userDrawn="1"/>
        </p:nvCxnSpPr>
        <p:spPr bwMode="gray">
          <a:xfrm rot="16200000">
            <a:off x="2819640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EBC086-A425-48D8-8F7E-D63D87801B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695400" y="6453337"/>
            <a:ext cx="11233074" cy="288032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800">
                <a:solidFill>
                  <a:schemeClr val="accent5"/>
                </a:solidFill>
              </a:defRPr>
            </a:lvl1pPr>
          </a:lstStyle>
          <a:p>
            <a:pPr>
              <a:tabLst>
                <a:tab pos="11195050" algn="r"/>
              </a:tabLst>
            </a:pPr>
            <a:r>
              <a:rPr lang="en-US"/>
              <a:t>Hanseatic Energy Hub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90268-1548-43F0-9B11-9AFFD0686B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263525" y="6453337"/>
            <a:ext cx="359867" cy="288032"/>
          </a:xfrm>
          <a:prstGeom prst="rect">
            <a:avLst/>
          </a:prstGeom>
        </p:spPr>
        <p:txBody>
          <a:bodyPr vert="horz" lIns="108000" tIns="0" rIns="0" bIns="0" rtlCol="0" anchor="ctr" anchorCtr="0"/>
          <a:lstStyle>
            <a:lvl1pPr algn="l">
              <a:defRPr sz="800">
                <a:solidFill>
                  <a:schemeClr val="accent5"/>
                </a:solidFill>
              </a:defRPr>
            </a:lvl1pPr>
          </a:lstStyle>
          <a:p>
            <a:fld id="{FA51FC08-ABB9-47AB-9361-D6AE6C4E4CC6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FF9D565A-4DB2-4E8E-A489-7E690CB2C72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 bwMode="gray">
          <a:xfrm>
            <a:off x="11409276" y="332656"/>
            <a:ext cx="519372" cy="518194"/>
          </a:xfrm>
          <a:prstGeom prst="rect">
            <a:avLst/>
          </a:prstGeom>
        </p:spPr>
      </p:pic>
      <p:cxnSp>
        <p:nvCxnSpPr>
          <p:cNvPr id="128" name="Straight Connector 33">
            <a:extLst>
              <a:ext uri="{FF2B5EF4-FFF2-40B4-BE49-F238E27FC236}">
                <a16:creationId xmlns:a16="http://schemas.microsoft.com/office/drawing/2014/main" id="{9AD726F6-368B-42CC-8FFE-F87702AC450E}"/>
              </a:ext>
            </a:extLst>
          </p:cNvPr>
          <p:cNvCxnSpPr/>
          <p:nvPr userDrawn="1"/>
        </p:nvCxnSpPr>
        <p:spPr bwMode="gray">
          <a:xfrm rot="16200000">
            <a:off x="4259800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33">
            <a:extLst>
              <a:ext uri="{FF2B5EF4-FFF2-40B4-BE49-F238E27FC236}">
                <a16:creationId xmlns:a16="http://schemas.microsoft.com/office/drawing/2014/main" id="{DFD02C55-B110-4CD0-BB58-392017612FB5}"/>
              </a:ext>
            </a:extLst>
          </p:cNvPr>
          <p:cNvCxnSpPr/>
          <p:nvPr userDrawn="1"/>
        </p:nvCxnSpPr>
        <p:spPr bwMode="gray">
          <a:xfrm rot="16200000">
            <a:off x="3827752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33">
            <a:extLst>
              <a:ext uri="{FF2B5EF4-FFF2-40B4-BE49-F238E27FC236}">
                <a16:creationId xmlns:a16="http://schemas.microsoft.com/office/drawing/2014/main" id="{1001EF1A-0194-4AE5-847C-622CF61177AF}"/>
              </a:ext>
            </a:extLst>
          </p:cNvPr>
          <p:cNvCxnSpPr/>
          <p:nvPr userDrawn="1"/>
        </p:nvCxnSpPr>
        <p:spPr bwMode="gray">
          <a:xfrm rot="16200000">
            <a:off x="8292248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33">
            <a:extLst>
              <a:ext uri="{FF2B5EF4-FFF2-40B4-BE49-F238E27FC236}">
                <a16:creationId xmlns:a16="http://schemas.microsoft.com/office/drawing/2014/main" id="{1E838A5F-32D5-4618-AD22-48374FF31142}"/>
              </a:ext>
            </a:extLst>
          </p:cNvPr>
          <p:cNvCxnSpPr/>
          <p:nvPr userDrawn="1"/>
        </p:nvCxnSpPr>
        <p:spPr bwMode="gray">
          <a:xfrm rot="16200000">
            <a:off x="7860200" y="-135400"/>
            <a:ext cx="72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436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</p:sldLayoutIdLst>
  <p:hf hdr="0" dt="0"/>
  <p:txStyles>
    <p:titleStyle>
      <a:lvl1pPr algn="l" defTabSz="1125444" rtl="0" eaLnBrk="1" latinLnBrk="0" hangingPunct="1">
        <a:lnSpc>
          <a:spcPct val="100000"/>
        </a:lnSpc>
        <a:spcBef>
          <a:spcPct val="0"/>
        </a:spcBef>
        <a:buNone/>
        <a:defRPr lang="en-AU" sz="2200" b="1" kern="1200" cap="none" baseline="0" dirty="0">
          <a:solidFill>
            <a:srgbClr val="002854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125444" rtl="0" eaLnBrk="1" latinLnBrk="0" hangingPunct="1">
        <a:lnSpc>
          <a:spcPct val="110000"/>
        </a:lnSpc>
        <a:spcBef>
          <a:spcPts val="1200"/>
        </a:spcBef>
        <a:spcAft>
          <a:spcPts val="600"/>
        </a:spcAft>
        <a:buClr>
          <a:schemeClr val="accent3"/>
        </a:buClr>
        <a:buSzPct val="80000"/>
        <a:buFont typeface="Wingdings" pitchFamily="2" charset="2"/>
        <a:buNone/>
        <a:defRPr sz="1400" kern="1200">
          <a:solidFill>
            <a:srgbClr val="002854"/>
          </a:solidFill>
          <a:latin typeface="+mn-lt"/>
          <a:ea typeface="+mn-ea"/>
          <a:cs typeface="Arial" panose="020B0604020202020204" pitchFamily="34" charset="0"/>
        </a:defRPr>
      </a:lvl1pPr>
      <a:lvl2pPr marL="360000" indent="-180000" algn="l" defTabSz="1125444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rgbClr val="002854"/>
        </a:buClr>
        <a:buSzPct val="120000"/>
        <a:buFont typeface="Wingdings" pitchFamily="2" charset="2"/>
        <a:buChar char="§"/>
        <a:tabLst/>
        <a:defRPr lang="en-AU" sz="1400" kern="1200" noProof="0" dirty="0">
          <a:solidFill>
            <a:srgbClr val="002854"/>
          </a:solidFill>
          <a:latin typeface="+mn-lt"/>
          <a:ea typeface="+mn-ea"/>
          <a:cs typeface="Arial" panose="020B0604020202020204" pitchFamily="34" charset="0"/>
        </a:defRPr>
      </a:lvl2pPr>
      <a:lvl3pPr marL="540000" marR="0" indent="-180000" algn="l" defTabSz="1125444" rtl="0" eaLnBrk="1" fontAlgn="auto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1"/>
        </a:buClr>
        <a:buSzPct val="100000"/>
        <a:buFont typeface="Symbol" pitchFamily="2" charset="2"/>
        <a:buChar char="-"/>
        <a:tabLst/>
        <a:defRPr sz="1400" kern="1200">
          <a:solidFill>
            <a:srgbClr val="002854"/>
          </a:solidFill>
          <a:latin typeface="+mn-lt"/>
          <a:ea typeface="+mn-ea"/>
          <a:cs typeface="Arial" panose="020B0604020202020204" pitchFamily="34" charset="0"/>
        </a:defRPr>
      </a:lvl3pPr>
      <a:lvl4pPr marL="720000" indent="-180000" algn="l" defTabSz="1125444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1"/>
        </a:buClr>
        <a:buSzPct val="100000"/>
        <a:buFont typeface="Wingdings" panose="05000000000000000000" pitchFamily="2" charset="2"/>
        <a:buChar char=""/>
        <a:tabLst/>
        <a:defRPr lang="en-AU" sz="1400" kern="1200" baseline="0" noProof="0" dirty="0" smtClean="0">
          <a:solidFill>
            <a:srgbClr val="002854"/>
          </a:solidFill>
          <a:latin typeface="+mn-lt"/>
          <a:ea typeface="+mn-ea"/>
          <a:cs typeface="Arial" panose="020B0604020202020204" pitchFamily="34" charset="0"/>
        </a:defRPr>
      </a:lvl4pPr>
      <a:lvl5pPr marL="900000" indent="-180000" algn="l" defTabSz="1125444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80000" algn="l" defTabSz="1125444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00000" indent="-180000" algn="l" defTabSz="1125444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900000" indent="-180000" algn="l" defTabSz="1125444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900000" indent="-180000" algn="l" defTabSz="1125444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72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44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165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887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609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331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905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177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66">
          <p15:clr>
            <a:srgbClr val="F26B43"/>
          </p15:clr>
        </p15:guide>
        <p15:guide id="7" pos="7514">
          <p15:clr>
            <a:srgbClr val="F26B43"/>
          </p15:clr>
        </p15:guide>
        <p15:guide id="8" pos="3704">
          <p15:clr>
            <a:srgbClr val="F26B43"/>
          </p15:clr>
        </p15:guide>
        <p15:guide id="10" orient="horz" pos="3884">
          <p15:clr>
            <a:srgbClr val="F26B43"/>
          </p15:clr>
        </p15:guide>
        <p15:guide id="12" orient="horz" pos="206">
          <p15:clr>
            <a:srgbClr val="F26B43"/>
          </p15:clr>
        </p15:guide>
        <p15:guide id="15" orient="horz" pos="935">
          <p15:clr>
            <a:srgbClr val="F26B43"/>
          </p15:clr>
        </p15:guide>
        <p15:guide id="19" pos="397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svg"/><Relationship Id="rId7" Type="http://schemas.openxmlformats.org/officeDocument/2006/relationships/image" Target="../media/image48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Relationship Id="rId9" Type="http://schemas.openxmlformats.org/officeDocument/2006/relationships/image" Target="../media/image5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6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svg"/><Relationship Id="rId3" Type="http://schemas.openxmlformats.org/officeDocument/2006/relationships/image" Target="../media/image25.svg"/><Relationship Id="rId7" Type="http://schemas.openxmlformats.org/officeDocument/2006/relationships/image" Target="../media/image15.svg"/><Relationship Id="rId12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17.svg"/><Relationship Id="rId5" Type="http://schemas.openxmlformats.org/officeDocument/2006/relationships/image" Target="../media/image13.svg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2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216311" y="5432213"/>
            <a:ext cx="7826476" cy="1425787"/>
          </a:xfrm>
        </p:spPr>
        <p:txBody>
          <a:bodyPr/>
          <a:lstStyle/>
          <a:p>
            <a:r>
              <a:rPr lang="de-DE" sz="2600" b="1" cap="none" dirty="0">
                <a:latin typeface="+mj-lt"/>
              </a:rPr>
              <a:t>Importterminals für verflüssigte Gase und ihre Auswirkung auf Wertschöpfung und Beschäftigung</a:t>
            </a:r>
          </a:p>
        </p:txBody>
      </p:sp>
    </p:spTree>
    <p:extLst>
      <p:ext uri="{BB962C8B-B14F-4D97-AF65-F5344CB8AC3E}">
        <p14:creationId xmlns:p14="http://schemas.microsoft.com/office/powerpoint/2010/main" val="1196213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78122D2-28B8-8757-8CCC-F58BABF361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0908" y="1401598"/>
            <a:ext cx="8507394" cy="640478"/>
          </a:xfrm>
        </p:spPr>
        <p:txBody>
          <a:bodyPr/>
          <a:lstStyle/>
          <a:p>
            <a:r>
              <a:rPr lang="de-DE" sz="1800" b="1" dirty="0">
                <a:solidFill>
                  <a:srgbClr val="002854">
                    <a:alpha val="20000"/>
                  </a:srgbClr>
                </a:solidFill>
              </a:rPr>
              <a:t>Landbasiertes Terminal</a:t>
            </a:r>
          </a:p>
          <a:p>
            <a:endParaRPr lang="x-none" sz="1800" b="1" dirty="0">
              <a:solidFill>
                <a:srgbClr val="002854">
                  <a:alpha val="20000"/>
                </a:srgbClr>
              </a:solidFill>
            </a:endParaRPr>
          </a:p>
          <a:p>
            <a:endParaRPr lang="x-none" sz="1800" b="1" dirty="0">
              <a:solidFill>
                <a:srgbClr val="002854">
                  <a:alpha val="20000"/>
                </a:srgbClr>
              </a:solidFill>
            </a:endParaRPr>
          </a:p>
          <a:p>
            <a:r>
              <a:rPr lang="de-DE" sz="1800" dirty="0">
                <a:solidFill>
                  <a:srgbClr val="002854">
                    <a:alpha val="20000"/>
                  </a:srgbClr>
                </a:solidFill>
              </a:rPr>
              <a:t> </a:t>
            </a:r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678489F6-D611-15A0-DAD6-005235FBB7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Zeitplan</a:t>
            </a:r>
            <a:endParaRPr lang="x-none" dirty="0"/>
          </a:p>
          <a:p>
            <a:endParaRPr 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6E2353C-6D57-F234-AC53-3F7A09782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Klarer Kurs für Versorgungsicherheit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E0E117-EC42-9E8D-A425-C041BCAE755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51FC08-ABB9-47AB-9361-D6AE6C4E4CC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373337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7E28F2D5-5474-72AA-8FB6-D11F5D4B67D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195050" algn="r"/>
              </a:tabLst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Hanseatic Energy Hub  </a:t>
            </a: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2FC47087-2690-56EA-DF17-6646711DCB8D}"/>
              </a:ext>
            </a:extLst>
          </p:cNvPr>
          <p:cNvCxnSpPr/>
          <p:nvPr/>
        </p:nvCxnSpPr>
        <p:spPr bwMode="gray">
          <a:xfrm>
            <a:off x="259097" y="4389120"/>
            <a:ext cx="11664949" cy="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EAC6C101-C8D3-CDE2-A5AB-42A14016A959}"/>
              </a:ext>
            </a:extLst>
          </p:cNvPr>
          <p:cNvSpPr txBox="1"/>
          <p:nvPr/>
        </p:nvSpPr>
        <p:spPr bwMode="gray">
          <a:xfrm>
            <a:off x="187333" y="2594716"/>
            <a:ext cx="1336431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2017-2018 	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E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ntwicklungs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-</a:t>
            </a:r>
            <a:b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phase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174449FE-6C79-B8A8-519C-CB1456172C77}"/>
              </a:ext>
            </a:extLst>
          </p:cNvPr>
          <p:cNvSpPr txBox="1"/>
          <p:nvPr/>
        </p:nvSpPr>
        <p:spPr bwMode="gray">
          <a:xfrm>
            <a:off x="1419979" y="2597090"/>
            <a:ext cx="158181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2018-2019	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Planungsphase &amp;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Designkonzept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BF234D07-7E64-1107-944C-04AF2EC65BC4}"/>
              </a:ext>
            </a:extLst>
          </p:cNvPr>
          <p:cNvSpPr txBox="1"/>
          <p:nvPr/>
        </p:nvSpPr>
        <p:spPr bwMode="gray">
          <a:xfrm>
            <a:off x="2898006" y="2611474"/>
            <a:ext cx="2348133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201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9 </a:t>
            </a:r>
            <a:r>
              <a:rPr kumimoji="0" lang="mr-IN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–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 2023 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Genehmigungs-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 &amp;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Kommerzialisierungs</a:t>
            </a:r>
            <a:r>
              <a:rPr kumimoji="0" lang="x-non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phase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141E9EA-0204-C809-65E9-85CED5D4A419}"/>
              </a:ext>
            </a:extLst>
          </p:cNvPr>
          <p:cNvSpPr txBox="1"/>
          <p:nvPr/>
        </p:nvSpPr>
        <p:spPr bwMode="gray">
          <a:xfrm>
            <a:off x="4486677" y="3488207"/>
            <a:ext cx="108672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2022/23</a:t>
            </a:r>
            <a:b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Bau Hafen</a:t>
            </a: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2F804348-E463-1A03-0294-1292428989AF}"/>
              </a:ext>
            </a:extLst>
          </p:cNvPr>
          <p:cNvCxnSpPr>
            <a:cxnSpLocks/>
          </p:cNvCxnSpPr>
          <p:nvPr/>
        </p:nvCxnSpPr>
        <p:spPr bwMode="gray">
          <a:xfrm>
            <a:off x="264326" y="4163774"/>
            <a:ext cx="1274282" cy="0"/>
          </a:xfrm>
          <a:prstGeom prst="straightConnector1">
            <a:avLst/>
          </a:prstGeom>
          <a:ln w="41275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4BC48258-F0B1-0F7C-0A42-95F06A3F2DCD}"/>
              </a:ext>
            </a:extLst>
          </p:cNvPr>
          <p:cNvCxnSpPr>
            <a:cxnSpLocks/>
          </p:cNvCxnSpPr>
          <p:nvPr/>
        </p:nvCxnSpPr>
        <p:spPr bwMode="gray">
          <a:xfrm>
            <a:off x="1523764" y="3960083"/>
            <a:ext cx="1274282" cy="0"/>
          </a:xfrm>
          <a:prstGeom prst="straightConnector1">
            <a:avLst/>
          </a:prstGeom>
          <a:ln w="41275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ABCFEEBD-F86A-F686-98E0-8E72D4063EFD}"/>
              </a:ext>
            </a:extLst>
          </p:cNvPr>
          <p:cNvCxnSpPr>
            <a:cxnSpLocks/>
          </p:cNvCxnSpPr>
          <p:nvPr/>
        </p:nvCxnSpPr>
        <p:spPr bwMode="gray">
          <a:xfrm>
            <a:off x="2849770" y="3752636"/>
            <a:ext cx="1274282" cy="0"/>
          </a:xfrm>
          <a:prstGeom prst="straightConnector1">
            <a:avLst/>
          </a:prstGeom>
          <a:ln w="41275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5839AEB6-F73D-8C86-41B6-68768F473193}"/>
              </a:ext>
            </a:extLst>
          </p:cNvPr>
          <p:cNvCxnSpPr>
            <a:cxnSpLocks/>
          </p:cNvCxnSpPr>
          <p:nvPr/>
        </p:nvCxnSpPr>
        <p:spPr bwMode="gray">
          <a:xfrm>
            <a:off x="5354140" y="4158606"/>
            <a:ext cx="6519987" cy="0"/>
          </a:xfrm>
          <a:prstGeom prst="straightConnector1">
            <a:avLst/>
          </a:prstGeom>
          <a:ln w="41275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1DD12992-9D3D-942F-17AC-3627E19F6519}"/>
              </a:ext>
            </a:extLst>
          </p:cNvPr>
          <p:cNvSpPr txBox="1"/>
          <p:nvPr/>
        </p:nvSpPr>
        <p:spPr bwMode="gray">
          <a:xfrm>
            <a:off x="8043444" y="2594716"/>
            <a:ext cx="114137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2023-27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Bauphase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6C4955A9-C7B1-7C04-E801-228BAB88E9A9}"/>
              </a:ext>
            </a:extLst>
          </p:cNvPr>
          <p:cNvSpPr txBox="1"/>
          <p:nvPr/>
        </p:nvSpPr>
        <p:spPr bwMode="gray">
          <a:xfrm>
            <a:off x="8903609" y="3488207"/>
            <a:ext cx="156165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Anfang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 2027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Inbetriebnahme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 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D3B3DBCC-E87B-0D54-4E7F-407CE4A1F81A}"/>
              </a:ext>
            </a:extLst>
          </p:cNvPr>
          <p:cNvSpPr txBox="1"/>
          <p:nvPr/>
        </p:nvSpPr>
        <p:spPr bwMode="gray">
          <a:xfrm>
            <a:off x="9905777" y="2574267"/>
            <a:ext cx="1911072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&lt; 2030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Potenzieller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Beginn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 des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Ammoniak-hochlaufs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F168CACE-FA6D-781A-772A-47686E8BCA5D}"/>
              </a:ext>
            </a:extLst>
          </p:cNvPr>
          <p:cNvSpPr txBox="1"/>
          <p:nvPr/>
        </p:nvSpPr>
        <p:spPr bwMode="gray">
          <a:xfrm>
            <a:off x="3266831" y="5417979"/>
            <a:ext cx="187875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Sommer 2022</a:t>
            </a:r>
            <a:b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Entscheidung FSRU Bundesregierung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DFE5CC88-0EEF-2282-5804-0D18D3AF401E}"/>
              </a:ext>
            </a:extLst>
          </p:cNvPr>
          <p:cNvSpPr txBox="1"/>
          <p:nvPr/>
        </p:nvSpPr>
        <p:spPr bwMode="gray">
          <a:xfrm>
            <a:off x="4031403" y="4687483"/>
            <a:ext cx="1997277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2022/23</a:t>
            </a:r>
            <a:b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Planung- und Genehmigung FSRU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F2977D2D-E444-0223-DB5F-C2406F020C2D}"/>
              </a:ext>
            </a:extLst>
          </p:cNvPr>
          <p:cNvSpPr txBox="1"/>
          <p:nvPr/>
        </p:nvSpPr>
        <p:spPr bwMode="gray">
          <a:xfrm>
            <a:off x="8808873" y="4687483"/>
            <a:ext cx="175112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Anfang 2027</a:t>
            </a:r>
            <a:b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Betriebsende FSRU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0E27C77-971C-C158-0876-4B55BC0D745E}"/>
              </a:ext>
            </a:extLst>
          </p:cNvPr>
          <p:cNvSpPr/>
          <p:nvPr/>
        </p:nvSpPr>
        <p:spPr bwMode="gray">
          <a:xfrm rot="2700000">
            <a:off x="795982" y="4058290"/>
            <a:ext cx="210969" cy="2109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6C0472B5-9EC8-D60C-F65A-C2F3084FF9E7}"/>
              </a:ext>
            </a:extLst>
          </p:cNvPr>
          <p:cNvSpPr/>
          <p:nvPr/>
        </p:nvSpPr>
        <p:spPr bwMode="gray">
          <a:xfrm rot="2700000">
            <a:off x="2055419" y="3854599"/>
            <a:ext cx="210969" cy="2109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5AAB83FA-DC67-2395-BE34-10DBB9A3DFD8}"/>
              </a:ext>
            </a:extLst>
          </p:cNvPr>
          <p:cNvSpPr/>
          <p:nvPr/>
        </p:nvSpPr>
        <p:spPr bwMode="gray">
          <a:xfrm rot="2700000">
            <a:off x="3381427" y="3647152"/>
            <a:ext cx="210969" cy="2109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68FF00D2-1D69-95FC-90C8-29D33F254B49}"/>
              </a:ext>
            </a:extLst>
          </p:cNvPr>
          <p:cNvSpPr/>
          <p:nvPr/>
        </p:nvSpPr>
        <p:spPr bwMode="gray">
          <a:xfrm rot="2700000">
            <a:off x="8513639" y="4050209"/>
            <a:ext cx="210969" cy="2109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AFAFC502-4E32-B0AE-91B4-4A0620FF51F8}"/>
              </a:ext>
            </a:extLst>
          </p:cNvPr>
          <p:cNvCxnSpPr>
            <a:cxnSpLocks/>
          </p:cNvCxnSpPr>
          <p:nvPr/>
        </p:nvCxnSpPr>
        <p:spPr bwMode="gray">
          <a:xfrm>
            <a:off x="901467" y="3429000"/>
            <a:ext cx="0" cy="707984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154FDC53-7FD9-F127-7C8C-5772D32976D3}"/>
              </a:ext>
            </a:extLst>
          </p:cNvPr>
          <p:cNvCxnSpPr>
            <a:cxnSpLocks/>
          </p:cNvCxnSpPr>
          <p:nvPr/>
        </p:nvCxnSpPr>
        <p:spPr bwMode="gray">
          <a:xfrm>
            <a:off x="2150108" y="3429000"/>
            <a:ext cx="0" cy="435386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FB7B573A-EE9D-54A7-09AC-23A07D971A45}"/>
              </a:ext>
            </a:extLst>
          </p:cNvPr>
          <p:cNvCxnSpPr>
            <a:cxnSpLocks/>
          </p:cNvCxnSpPr>
          <p:nvPr/>
        </p:nvCxnSpPr>
        <p:spPr bwMode="gray">
          <a:xfrm>
            <a:off x="3486911" y="3429000"/>
            <a:ext cx="0" cy="354444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5F1AD9EB-508A-3B8E-2072-B419CA8BD461}"/>
              </a:ext>
            </a:extLst>
          </p:cNvPr>
          <p:cNvCxnSpPr>
            <a:cxnSpLocks/>
          </p:cNvCxnSpPr>
          <p:nvPr/>
        </p:nvCxnSpPr>
        <p:spPr bwMode="gray">
          <a:xfrm>
            <a:off x="4175819" y="4418732"/>
            <a:ext cx="0" cy="1012948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AD507CAA-94DE-94DD-9815-3356F3C70BCD}"/>
              </a:ext>
            </a:extLst>
          </p:cNvPr>
          <p:cNvCxnSpPr>
            <a:cxnSpLocks/>
          </p:cNvCxnSpPr>
          <p:nvPr/>
        </p:nvCxnSpPr>
        <p:spPr bwMode="gray">
          <a:xfrm>
            <a:off x="7994037" y="4441655"/>
            <a:ext cx="0" cy="185303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2EA1C05C-47E4-13BE-C492-1BB34A0E18F4}"/>
              </a:ext>
            </a:extLst>
          </p:cNvPr>
          <p:cNvCxnSpPr>
            <a:cxnSpLocks/>
          </p:cNvCxnSpPr>
          <p:nvPr/>
        </p:nvCxnSpPr>
        <p:spPr bwMode="gray">
          <a:xfrm>
            <a:off x="8614133" y="3274699"/>
            <a:ext cx="0" cy="844215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1C0953E6-3000-CE0D-CECA-0E1D0980C0CD}"/>
              </a:ext>
            </a:extLst>
          </p:cNvPr>
          <p:cNvCxnSpPr>
            <a:cxnSpLocks/>
          </p:cNvCxnSpPr>
          <p:nvPr/>
        </p:nvCxnSpPr>
        <p:spPr bwMode="gray">
          <a:xfrm>
            <a:off x="9678870" y="4030588"/>
            <a:ext cx="0" cy="656895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221B310D-31E3-A57C-1E15-C02261BDD864}"/>
              </a:ext>
            </a:extLst>
          </p:cNvPr>
          <p:cNvCxnSpPr>
            <a:cxnSpLocks/>
            <a:stCxn id="38" idx="2"/>
          </p:cNvCxnSpPr>
          <p:nvPr/>
        </p:nvCxnSpPr>
        <p:spPr bwMode="gray">
          <a:xfrm>
            <a:off x="10861313" y="3528374"/>
            <a:ext cx="1" cy="766269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hteck 27">
            <a:extLst>
              <a:ext uri="{FF2B5EF4-FFF2-40B4-BE49-F238E27FC236}">
                <a16:creationId xmlns:a16="http://schemas.microsoft.com/office/drawing/2014/main" id="{F7F4EA4E-1E1E-31B2-7680-A9D6306068BF}"/>
              </a:ext>
            </a:extLst>
          </p:cNvPr>
          <p:cNvSpPr/>
          <p:nvPr/>
        </p:nvSpPr>
        <p:spPr bwMode="gray">
          <a:xfrm rot="2700000">
            <a:off x="4094117" y="4312950"/>
            <a:ext cx="163405" cy="16340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D0C1AC4E-29D1-479C-ABA7-0A82F454B8F9}"/>
              </a:ext>
            </a:extLst>
          </p:cNvPr>
          <p:cNvGrpSpPr/>
          <p:nvPr/>
        </p:nvGrpSpPr>
        <p:grpSpPr>
          <a:xfrm>
            <a:off x="6011420" y="2556946"/>
            <a:ext cx="2652932" cy="1857351"/>
            <a:chOff x="5127801" y="2611474"/>
            <a:chExt cx="2652932" cy="1857351"/>
          </a:xfrm>
        </p:grpSpPr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E871E288-D0DB-60C9-E853-820E467A0280}"/>
                </a:ext>
              </a:extLst>
            </p:cNvPr>
            <p:cNvSpPr txBox="1"/>
            <p:nvPr/>
          </p:nvSpPr>
          <p:spPr bwMode="gray">
            <a:xfrm>
              <a:off x="5127801" y="2611474"/>
              <a:ext cx="2652932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  <a:t>Sommer 2023</a:t>
              </a:r>
              <a:br>
                <a:rPr kumimoji="0" lang="de-DE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</a:br>
              <a:r>
                <a:rPr kumimoji="0" lang="de-DE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  <a:t>Final Investment</a:t>
              </a:r>
              <a:br>
                <a:rPr kumimoji="0" lang="de-DE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</a:br>
              <a:r>
                <a:rPr kumimoji="0" lang="de-DE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  <a:t> </a:t>
              </a:r>
              <a:r>
                <a:rPr kumimoji="0" lang="de-DE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  <a:t>Decision</a:t>
              </a:r>
              <a:r>
                <a:rPr kumimoji="0" lang="de-DE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  <a:t> (FID)</a:t>
              </a:r>
            </a:p>
          </p:txBody>
        </p:sp>
        <p:cxnSp>
          <p:nvCxnSpPr>
            <p:cNvPr id="69" name="Gerader Verbinder 68">
              <a:extLst>
                <a:ext uri="{FF2B5EF4-FFF2-40B4-BE49-F238E27FC236}">
                  <a16:creationId xmlns:a16="http://schemas.microsoft.com/office/drawing/2014/main" id="{91C9D88E-8C35-5F13-A758-218B7E46EC88}"/>
                </a:ext>
              </a:extLst>
            </p:cNvPr>
            <p:cNvCxnSpPr>
              <a:cxnSpLocks/>
              <a:stCxn id="32" idx="2"/>
            </p:cNvCxnSpPr>
            <p:nvPr/>
          </p:nvCxnSpPr>
          <p:spPr bwMode="gray">
            <a:xfrm>
              <a:off x="6454267" y="3350138"/>
              <a:ext cx="0" cy="974693"/>
            </a:xfrm>
            <a:prstGeom prst="line">
              <a:avLst/>
            </a:prstGeom>
            <a:ln w="190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F70D8A7-9E2B-9910-812F-59B5B149B9B9}"/>
                </a:ext>
              </a:extLst>
            </p:cNvPr>
            <p:cNvSpPr/>
            <p:nvPr/>
          </p:nvSpPr>
          <p:spPr bwMode="gray">
            <a:xfrm rot="2700000">
              <a:off x="6372565" y="4305420"/>
              <a:ext cx="163405" cy="163405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endParaRPr>
            </a:p>
          </p:txBody>
        </p:sp>
      </p:grpSp>
      <p:sp>
        <p:nvSpPr>
          <p:cNvPr id="51" name="Rechteck 50">
            <a:extLst>
              <a:ext uri="{FF2B5EF4-FFF2-40B4-BE49-F238E27FC236}">
                <a16:creationId xmlns:a16="http://schemas.microsoft.com/office/drawing/2014/main" id="{2BF9D7A6-6DF8-DC93-858D-769B37C61B51}"/>
              </a:ext>
            </a:extLst>
          </p:cNvPr>
          <p:cNvSpPr/>
          <p:nvPr/>
        </p:nvSpPr>
        <p:spPr bwMode="gray">
          <a:xfrm rot="2700000">
            <a:off x="9597168" y="4309277"/>
            <a:ext cx="163405" cy="16340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E8E32C4-3113-23B5-A40F-D01DCC8DED8D}"/>
              </a:ext>
            </a:extLst>
          </p:cNvPr>
          <p:cNvGrpSpPr/>
          <p:nvPr/>
        </p:nvGrpSpPr>
        <p:grpSpPr>
          <a:xfrm>
            <a:off x="7226555" y="4238717"/>
            <a:ext cx="1534965" cy="1118768"/>
            <a:chOff x="6419223" y="4305418"/>
            <a:chExt cx="1534965" cy="1118768"/>
          </a:xfrm>
        </p:grpSpPr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D47E5DC6-55F7-4218-ED45-BBFC1B132906}"/>
                </a:ext>
              </a:extLst>
            </p:cNvPr>
            <p:cNvSpPr txBox="1"/>
            <p:nvPr/>
          </p:nvSpPr>
          <p:spPr bwMode="gray">
            <a:xfrm>
              <a:off x="6419223" y="4687483"/>
              <a:ext cx="1534965" cy="7367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  <a:t>Ende 2023</a:t>
              </a:r>
              <a:br>
                <a:rPr kumimoji="0" lang="de-DE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</a:br>
              <a:r>
                <a:rPr kumimoji="0" lang="de-DE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rPr>
                <a:t>Inbetriebnahme FSRU</a:t>
              </a:r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55DA26BA-3208-4DCB-630A-1472693185D5}"/>
                </a:ext>
              </a:extLst>
            </p:cNvPr>
            <p:cNvSpPr/>
            <p:nvPr/>
          </p:nvSpPr>
          <p:spPr bwMode="gray">
            <a:xfrm rot="2700000">
              <a:off x="7108726" y="4305418"/>
              <a:ext cx="163405" cy="163405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ctr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endParaRPr>
            </a:p>
          </p:txBody>
        </p:sp>
      </p:grpSp>
      <p:sp>
        <p:nvSpPr>
          <p:cNvPr id="53" name="Rechteck 52">
            <a:extLst>
              <a:ext uri="{FF2B5EF4-FFF2-40B4-BE49-F238E27FC236}">
                <a16:creationId xmlns:a16="http://schemas.microsoft.com/office/drawing/2014/main" id="{EFCDC9D4-BFA6-7FE2-64F5-01EEA21D2E5B}"/>
              </a:ext>
            </a:extLst>
          </p:cNvPr>
          <p:cNvSpPr/>
          <p:nvPr/>
        </p:nvSpPr>
        <p:spPr bwMode="gray">
          <a:xfrm rot="2700000">
            <a:off x="10779611" y="4086021"/>
            <a:ext cx="163405" cy="16340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3DEF937E-32F5-265E-48B8-890C43AD9E8C}"/>
              </a:ext>
            </a:extLst>
          </p:cNvPr>
          <p:cNvCxnSpPr>
            <a:cxnSpLocks/>
          </p:cNvCxnSpPr>
          <p:nvPr/>
        </p:nvCxnSpPr>
        <p:spPr bwMode="gray">
          <a:xfrm>
            <a:off x="5030041" y="4030588"/>
            <a:ext cx="0" cy="656895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Inhaltsplatzhalter 2">
            <a:extLst>
              <a:ext uri="{FF2B5EF4-FFF2-40B4-BE49-F238E27FC236}">
                <a16:creationId xmlns:a16="http://schemas.microsoft.com/office/drawing/2014/main" id="{134A8EB8-BC28-AD17-B6EF-E82A5716C13C}"/>
              </a:ext>
            </a:extLst>
          </p:cNvPr>
          <p:cNvSpPr txBox="1">
            <a:spLocks/>
          </p:cNvSpPr>
          <p:nvPr/>
        </p:nvSpPr>
        <p:spPr bwMode="gray">
          <a:xfrm>
            <a:off x="330208" y="4595899"/>
            <a:ext cx="8507394" cy="640478"/>
          </a:xfrm>
          <a:prstGeom prst="rect">
            <a:avLst/>
          </a:prstGeom>
          <a:ln w="3175"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1125444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3"/>
              </a:buClr>
              <a:buSzPct val="80000"/>
              <a:buFont typeface="Wingdings" pitchFamily="2" charset="2"/>
              <a:buNone/>
              <a:defRPr sz="1400" kern="1200">
                <a:solidFill>
                  <a:srgbClr val="002854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360000" indent="-180000" algn="l" defTabSz="1125444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2854"/>
              </a:buClr>
              <a:buSzPct val="120000"/>
              <a:buFont typeface="Wingdings" pitchFamily="2" charset="2"/>
              <a:buChar char="§"/>
              <a:tabLst/>
              <a:defRPr lang="en-AU" sz="1400" kern="1200" noProof="0">
                <a:solidFill>
                  <a:srgbClr val="002854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540000" marR="0" indent="-180000" algn="l" defTabSz="1125444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itchFamily="2" charset="2"/>
              <a:buChar char="-"/>
              <a:tabLst/>
              <a:defRPr sz="1400" kern="1200">
                <a:solidFill>
                  <a:srgbClr val="002854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720000" indent="-180000" algn="l" defTabSz="1125444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"/>
              <a:tabLst/>
              <a:defRPr lang="en-AU" sz="1400" kern="1200" baseline="0" noProof="0">
                <a:solidFill>
                  <a:srgbClr val="00285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900000" indent="-180000" algn="l" defTabSz="1125444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-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80000" algn="l" defTabSz="1125444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80000" algn="l" defTabSz="1125444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000" algn="l" defTabSz="1125444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000" algn="l" defTabSz="1125444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25444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C2BFC2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2854">
                    <a:alpha val="20000"/>
                  </a:srgbClr>
                </a:solidFill>
                <a:effectLst/>
                <a:uLnTx/>
                <a:uFillTx/>
                <a:latin typeface="Gilroy"/>
                <a:ea typeface="+mn-ea"/>
                <a:cs typeface="Arial" panose="020B0604020202020204" pitchFamily="34" charset="0"/>
              </a:rPr>
              <a:t>FSRU</a:t>
            </a:r>
            <a:endParaRPr kumimoji="0" lang="x-none" sz="1800" b="1" i="0" u="none" strike="noStrike" kern="1200" cap="none" spc="0" normalizeH="0" baseline="0" noProof="0" dirty="0">
              <a:ln>
                <a:noFill/>
              </a:ln>
              <a:solidFill>
                <a:srgbClr val="002854">
                  <a:alpha val="20000"/>
                </a:srgbClr>
              </a:solidFill>
              <a:effectLst/>
              <a:uLnTx/>
              <a:uFillTx/>
              <a:latin typeface="Gilroy"/>
              <a:ea typeface="+mn-ea"/>
              <a:cs typeface="Arial" panose="020B0604020202020204" pitchFamily="34" charset="0"/>
            </a:endParaRPr>
          </a:p>
          <a:p>
            <a:pPr marL="0" marR="0" lvl="0" indent="0" algn="l" defTabSz="1125444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C2BFC2"/>
              </a:buClr>
              <a:buSzPct val="80000"/>
              <a:buFont typeface="Wingdings" pitchFamily="2" charset="2"/>
              <a:buNone/>
              <a:tabLst/>
              <a:defRPr/>
            </a:pPr>
            <a:endParaRPr kumimoji="0" lang="x-none" sz="1800" b="1" i="0" u="none" strike="noStrike" kern="1200" cap="none" spc="0" normalizeH="0" baseline="0" noProof="0" dirty="0">
              <a:ln>
                <a:noFill/>
              </a:ln>
              <a:solidFill>
                <a:srgbClr val="002854">
                  <a:alpha val="20000"/>
                </a:srgbClr>
              </a:solidFill>
              <a:effectLst/>
              <a:uLnTx/>
              <a:uFillTx/>
              <a:latin typeface="Gilroy"/>
              <a:ea typeface="+mn-ea"/>
              <a:cs typeface="Arial" panose="020B0604020202020204" pitchFamily="34" charset="0"/>
            </a:endParaRPr>
          </a:p>
          <a:p>
            <a:pPr marL="0" marR="0" lvl="0" indent="0" algn="l" defTabSz="1125444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C2BFC2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2854">
                    <a:alpha val="20000"/>
                  </a:srgbClr>
                </a:solidFill>
                <a:effectLst/>
                <a:uLnTx/>
                <a:uFillTx/>
                <a:latin typeface="Gilroy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393BB9EA-F6EC-0FBE-152B-A4B4B4E0CC84}"/>
              </a:ext>
            </a:extLst>
          </p:cNvPr>
          <p:cNvSpPr/>
          <p:nvPr/>
        </p:nvSpPr>
        <p:spPr bwMode="gray">
          <a:xfrm rot="2700000">
            <a:off x="4948339" y="4307417"/>
            <a:ext cx="163405" cy="16340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433C6320-7C18-A2BC-29BD-E59390D2C0E3}"/>
              </a:ext>
            </a:extLst>
          </p:cNvPr>
          <p:cNvCxnSpPr>
            <a:cxnSpLocks/>
            <a:stCxn id="22" idx="2"/>
          </p:cNvCxnSpPr>
          <p:nvPr/>
        </p:nvCxnSpPr>
        <p:spPr bwMode="gray">
          <a:xfrm>
            <a:off x="5960895" y="3316050"/>
            <a:ext cx="107" cy="1132653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eck 19">
            <a:extLst>
              <a:ext uri="{FF2B5EF4-FFF2-40B4-BE49-F238E27FC236}">
                <a16:creationId xmlns:a16="http://schemas.microsoft.com/office/drawing/2014/main" id="{A3CF4EF0-75B0-8FD4-CB58-1BEB65BBB140}"/>
              </a:ext>
            </a:extLst>
          </p:cNvPr>
          <p:cNvSpPr/>
          <p:nvPr/>
        </p:nvSpPr>
        <p:spPr bwMode="gray">
          <a:xfrm rot="2700000">
            <a:off x="5876375" y="4282560"/>
            <a:ext cx="163405" cy="16340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547C662E-98B2-2B36-DA3D-CFEB25679327}"/>
              </a:ext>
            </a:extLst>
          </p:cNvPr>
          <p:cNvSpPr txBox="1"/>
          <p:nvPr/>
        </p:nvSpPr>
        <p:spPr bwMode="gray">
          <a:xfrm>
            <a:off x="5169989" y="2577386"/>
            <a:ext cx="1581812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April 2023	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EPC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Entscheidung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2434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6E577F5A-E089-4448-A736-1D197D52F7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 bwMode="gray"/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B76C42D5-1758-4082-ACD6-AE6C5AEFEA0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 bwMode="gray"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3F47062-8FAD-4EAD-B1BA-1B02CC5E7F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 bwMode="gray"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CD4CFEC-DE85-42B0-BB60-C54D3479CDD5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284158" y="1950984"/>
            <a:ext cx="6343610" cy="1450628"/>
          </a:xfrm>
        </p:spPr>
        <p:txBody>
          <a:bodyPr/>
          <a:lstStyle/>
          <a:p>
            <a:r>
              <a:rPr lang="en-US" err="1"/>
              <a:t>Vielen</a:t>
            </a:r>
            <a:r>
              <a:rPr lang="en-US"/>
              <a:t> Dank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C20F15B-D561-4ACF-ABBE-DCF7C6D6CC5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/>
        <p:txBody>
          <a:bodyPr/>
          <a:lstStyle/>
          <a:p>
            <a:r>
              <a:rPr lang="en-US" err="1"/>
              <a:t>für</a:t>
            </a:r>
            <a:r>
              <a:rPr lang="en-US"/>
              <a:t> </a:t>
            </a:r>
            <a:r>
              <a:rPr lang="en-US" err="1"/>
              <a:t>ihre</a:t>
            </a:r>
            <a:r>
              <a:rPr lang="en-US"/>
              <a:t> </a:t>
            </a:r>
            <a:r>
              <a:rPr lang="en-US" err="1"/>
              <a:t>Aufmerksamkeit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179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216311" y="5432213"/>
            <a:ext cx="7826476" cy="1425787"/>
          </a:xfrm>
        </p:spPr>
        <p:txBody>
          <a:bodyPr/>
          <a:lstStyle/>
          <a:p>
            <a:r>
              <a:rPr lang="de-DE" sz="2600" b="1" cap="none" dirty="0">
                <a:latin typeface="+mj-lt"/>
              </a:rPr>
              <a:t>Importterminals für verflüssigte Gase und ihre Auswirkung auf Wertschöpfung und Beschäftigung</a:t>
            </a:r>
          </a:p>
          <a:p>
            <a:r>
              <a:rPr lang="de-DE" sz="2000" cap="none" dirty="0">
                <a:latin typeface="+mj-lt"/>
              </a:rPr>
              <a:t>Vorstellung der Potentialstudie</a:t>
            </a:r>
          </a:p>
        </p:txBody>
      </p:sp>
    </p:spTree>
    <p:extLst>
      <p:ext uri="{BB962C8B-B14F-4D97-AF65-F5344CB8AC3E}">
        <p14:creationId xmlns:p14="http://schemas.microsoft.com/office/powerpoint/2010/main" val="3589986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3F8C52C-0953-5815-DD3F-DF80B32F2BD4}"/>
              </a:ext>
            </a:extLst>
          </p:cNvPr>
          <p:cNvSpPr txBox="1"/>
          <p:nvPr/>
        </p:nvSpPr>
        <p:spPr>
          <a:xfrm>
            <a:off x="524895" y="4469762"/>
            <a:ext cx="2519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Gesamtwirtschaftliche und regionalökonomische Effekte der Investitionen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5AC7C71-7E14-497B-559D-C883CBB5A0DE}"/>
              </a:ext>
            </a:extLst>
          </p:cNvPr>
          <p:cNvSpPr txBox="1"/>
          <p:nvPr/>
        </p:nvSpPr>
        <p:spPr>
          <a:xfrm>
            <a:off x="3490999" y="4469762"/>
            <a:ext cx="2519096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Gesamtwirtschaftliche und regionalökonomische Effekte des Betriebs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4C761B4-560A-8F3A-82FE-A55918ADF43D}"/>
              </a:ext>
            </a:extLst>
          </p:cNvPr>
          <p:cNvSpPr txBox="1"/>
          <p:nvPr/>
        </p:nvSpPr>
        <p:spPr>
          <a:xfrm>
            <a:off x="6457103" y="4469762"/>
            <a:ext cx="2519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Gesamtwirtschaftliche Bedeutung der Nutzung des Terminals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pic>
        <p:nvPicPr>
          <p:cNvPr id="13" name="Grafik 12" descr="Kran mit einfarbiger Füllung">
            <a:extLst>
              <a:ext uri="{FF2B5EF4-FFF2-40B4-BE49-F238E27FC236}">
                <a16:creationId xmlns:a16="http://schemas.microsoft.com/office/drawing/2014/main" id="{C6C01796-9836-A55E-A6EA-553A79BE0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3860" y="2478588"/>
            <a:ext cx="1656347" cy="1656347"/>
          </a:xfrm>
          <a:prstGeom prst="rect">
            <a:avLst/>
          </a:prstGeom>
        </p:spPr>
      </p:pic>
      <p:pic>
        <p:nvPicPr>
          <p:cNvPr id="15" name="Grafik 14" descr="Fabrik mit einfarbiger Füllung">
            <a:extLst>
              <a:ext uri="{FF2B5EF4-FFF2-40B4-BE49-F238E27FC236}">
                <a16:creationId xmlns:a16="http://schemas.microsoft.com/office/drawing/2014/main" id="{C1530933-E8A5-B698-791C-D315E7B738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27253" y="2467996"/>
            <a:ext cx="1656347" cy="1656347"/>
          </a:xfrm>
          <a:prstGeom prst="rect">
            <a:avLst/>
          </a:prstGeom>
        </p:spPr>
      </p:pic>
      <p:pic>
        <p:nvPicPr>
          <p:cNvPr id="16" name="Grafik 15" descr="Blockchain mit einfarbiger Füllung">
            <a:extLst>
              <a:ext uri="{FF2B5EF4-FFF2-40B4-BE49-F238E27FC236}">
                <a16:creationId xmlns:a16="http://schemas.microsoft.com/office/drawing/2014/main" id="{63546A32-C411-77DA-20E2-151BFA9DC6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69969" y="2652838"/>
            <a:ext cx="1407337" cy="1407337"/>
          </a:xfrm>
          <a:prstGeom prst="rect">
            <a:avLst/>
          </a:prstGeom>
        </p:spPr>
      </p:pic>
      <p:pic>
        <p:nvPicPr>
          <p:cNvPr id="18" name="Grafik 17" descr="Erneuerbare Energien mit einfarbiger Füllung">
            <a:extLst>
              <a:ext uri="{FF2B5EF4-FFF2-40B4-BE49-F238E27FC236}">
                <a16:creationId xmlns:a16="http://schemas.microsoft.com/office/drawing/2014/main" id="{3DB2BA64-23CD-987D-FB00-E5258E3B17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33547" y="2692586"/>
            <a:ext cx="1367589" cy="1367589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1DCF0CCD-E1A5-B66E-FEA4-44D713C0071D}"/>
              </a:ext>
            </a:extLst>
          </p:cNvPr>
          <p:cNvSpPr txBox="1"/>
          <p:nvPr/>
        </p:nvSpPr>
        <p:spPr>
          <a:xfrm>
            <a:off x="9200661" y="4469762"/>
            <a:ext cx="25190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Zukunft der Energieversorgung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C13392FE-752E-2EF1-CA18-C3E8818C35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4129" y="6422515"/>
            <a:ext cx="7584171" cy="255802"/>
          </a:xfrm>
        </p:spPr>
        <p:txBody>
          <a:bodyPr/>
          <a:lstStyle/>
          <a:p>
            <a:r>
              <a:rPr lang="de-DE" sz="1000" b="1" cap="none" dirty="0">
                <a:latin typeface="+mj-lt"/>
              </a:rPr>
              <a:t>Importterminals für verflüssigte Gase und ihre Auswirkung auf Wertschöpfung und Beschäftigung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6726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9AB288-8407-0A25-4108-DB753241CB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1000" b="1" cap="none" dirty="0">
                <a:latin typeface="+mj-lt"/>
              </a:rPr>
              <a:t>Importterminals für verflüssigte Gase und ihre Auswirkung auf Wertschöpfung und Beschäftigung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8356BC4-0B6D-1937-D739-EB220D29B9E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400800" y="1850833"/>
            <a:ext cx="5245768" cy="4237145"/>
          </a:xfrm>
        </p:spPr>
        <p:txBody>
          <a:bodyPr/>
          <a:lstStyle/>
          <a:p>
            <a:pPr marL="374650" indent="-374650">
              <a:lnSpc>
                <a:spcPct val="120000"/>
              </a:lnSpc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Der direkte Effekt wird in der Bauphase durch die Investitionen und in der Betriebsphase durch die Aktivitäten im Terminal bestimmt.</a:t>
            </a:r>
          </a:p>
          <a:p>
            <a:pPr marL="374650" indent="-374650">
              <a:lnSpc>
                <a:spcPct val="120000"/>
              </a:lnSpc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Der Erstrundeneffekt bildet die Nachfrage nach unmittelbaren Vorleistungen ab, weitere Vorleistungen werden durch den Wertschöpfungsketteneffekt erfasst.</a:t>
            </a:r>
            <a:br>
              <a:rPr lang="de-DE" dirty="0">
                <a:latin typeface="+mj-lt"/>
              </a:rPr>
            </a:br>
            <a:r>
              <a:rPr lang="de-DE" dirty="0">
                <a:latin typeface="+mj-lt"/>
              </a:rPr>
              <a:t>Der induzierte Effekt ergibt sich durch Konsumausgaben der Beschäftigten entlang der gesamten Wertschöpfungskette.</a:t>
            </a:r>
          </a:p>
          <a:p>
            <a:pPr marL="374650" indent="-374650">
              <a:lnSpc>
                <a:spcPct val="120000"/>
              </a:lnSpc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Ableitung indirekter und induzierter Effekte auf den Landkreis, die Metropolregion, Niedersachsen und Bundesebene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679ECD4-DEF9-51B8-657D-C5C2ADEB17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Abgrenzung der Effekte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E000445-8FFD-FD1F-20AE-FF74EEECA8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5" r="-729" b="-1016"/>
          <a:stretch/>
        </p:blipFill>
        <p:spPr bwMode="auto">
          <a:xfrm>
            <a:off x="0" y="1850834"/>
            <a:ext cx="6075025" cy="2624913"/>
          </a:xfrm>
          <a:prstGeom prst="rect">
            <a:avLst/>
          </a:prstGeom>
          <a:noFill/>
          <a:ln w="6350"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F8AF938-623B-11D5-95B6-BAF6D76FFDAB}"/>
              </a:ext>
            </a:extLst>
          </p:cNvPr>
          <p:cNvSpPr txBox="1"/>
          <p:nvPr/>
        </p:nvSpPr>
        <p:spPr>
          <a:xfrm>
            <a:off x="102541" y="4703757"/>
            <a:ext cx="599345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497D">
                  <a:lumMod val="50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Detaillierte Datenanalyse: Berechnet werden die Effekte auf regionaler und überregionaler Ebene. Erfasst werden </a:t>
            </a:r>
          </a:p>
          <a:p>
            <a:pPr marL="625475" marR="0" lvl="1" indent="-3603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497D">
                  <a:lumMod val="50000"/>
                </a:srgbClr>
              </a:buClr>
              <a:buSzTx/>
              <a:buFont typeface="Symbol" panose="05050102010706020507" pitchFamily="18" charset="2"/>
              <a:buChar char="-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Wertschöpfung</a:t>
            </a:r>
          </a:p>
          <a:p>
            <a:pPr marL="625475" marR="0" lvl="1" indent="-3603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497D">
                  <a:lumMod val="50000"/>
                </a:srgbClr>
              </a:buClr>
              <a:buSzTx/>
              <a:buFont typeface="Symbol" panose="05050102010706020507" pitchFamily="18" charset="2"/>
              <a:buChar char="-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Beschäftigung</a:t>
            </a:r>
          </a:p>
          <a:p>
            <a:pPr marL="625475" marR="0" lvl="1" indent="-3603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497D">
                  <a:lumMod val="50000"/>
                </a:srgbClr>
              </a:buClr>
              <a:buSzTx/>
              <a:buFont typeface="Symbol" panose="05050102010706020507" pitchFamily="18" charset="2"/>
              <a:buChar char="-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Steuern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941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1" cap="none" dirty="0">
                <a:latin typeface="+mj-lt"/>
              </a:rPr>
              <a:t>Importterminals für verflüssigte Gase und ihre Auswirkung auf Wertschöpfung und Beschäftigung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11"/>
          </p:nvPr>
        </p:nvSpPr>
        <p:spPr/>
        <p:txBody>
          <a:bodyPr/>
          <a:lstStyle/>
          <a:p>
            <a:pPr lvl="1"/>
            <a:endParaRPr lang="de-DE" sz="1800" dirty="0"/>
          </a:p>
          <a:p>
            <a:pPr lvl="1"/>
            <a:endParaRPr lang="de-DE" sz="18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Volkswirtschaftliche Effekte </a:t>
            </a:r>
          </a:p>
          <a:p>
            <a:r>
              <a:rPr lang="de-DE" dirty="0"/>
              <a:t>des Terminalbaus</a:t>
            </a:r>
          </a:p>
        </p:txBody>
      </p:sp>
      <p:pic>
        <p:nvPicPr>
          <p:cNvPr id="9" name="Grafik 8" descr="Kran mit einfarbiger Füllung">
            <a:extLst>
              <a:ext uri="{FF2B5EF4-FFF2-40B4-BE49-F238E27FC236}">
                <a16:creationId xmlns:a16="http://schemas.microsoft.com/office/drawing/2014/main" id="{92CD8ED5-06F4-282E-E8D8-B0F1DF711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84431" y="460858"/>
            <a:ext cx="951881" cy="98419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0C85559-399A-9671-9316-F71918C771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60" y="2449033"/>
            <a:ext cx="5290404" cy="361595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1BDFA4B-F393-F016-D502-27F42862AA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0153" y="2693947"/>
            <a:ext cx="5756294" cy="3211095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DD3845E8-77AD-7AF4-72D6-FBF057C05D06}"/>
              </a:ext>
            </a:extLst>
          </p:cNvPr>
          <p:cNvSpPr txBox="1"/>
          <p:nvPr/>
        </p:nvSpPr>
        <p:spPr>
          <a:xfrm>
            <a:off x="404577" y="1931560"/>
            <a:ext cx="4636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Multiplikatorprozess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A18F893-0C52-EDE3-BA61-50F9FE1F19AD}"/>
              </a:ext>
            </a:extLst>
          </p:cNvPr>
          <p:cNvSpPr txBox="1"/>
          <p:nvPr/>
        </p:nvSpPr>
        <p:spPr>
          <a:xfrm>
            <a:off x="6417984" y="1991808"/>
            <a:ext cx="4636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Steuereinnahmen</a:t>
            </a:r>
          </a:p>
        </p:txBody>
      </p:sp>
    </p:spTree>
    <p:extLst>
      <p:ext uri="{BB962C8B-B14F-4D97-AF65-F5344CB8AC3E}">
        <p14:creationId xmlns:p14="http://schemas.microsoft.com/office/powerpoint/2010/main" val="1473422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1000" b="1" cap="none" dirty="0">
                <a:latin typeface="+mj-lt"/>
              </a:rPr>
              <a:t>Importterminals für verflüssigte Gase und ihre Auswirkung auf Wertschöpfung und Beschäftigung</a:t>
            </a:r>
            <a:endParaRPr lang="de-DE" sz="1200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11"/>
          </p:nvPr>
        </p:nvSpPr>
        <p:spPr/>
        <p:txBody>
          <a:bodyPr/>
          <a:lstStyle/>
          <a:p>
            <a:pPr lvl="1"/>
            <a:endParaRPr lang="de-DE" sz="1800" dirty="0"/>
          </a:p>
          <a:p>
            <a:pPr lvl="1"/>
            <a:endParaRPr lang="de-DE" sz="18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Regionale Verteilung der </a:t>
            </a:r>
          </a:p>
          <a:p>
            <a:r>
              <a:rPr lang="de-DE" dirty="0"/>
              <a:t>Effekte des Terminalbaus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2444982-0FED-CD5B-2F47-373B011974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02"/>
          <a:stretch/>
        </p:blipFill>
        <p:spPr>
          <a:xfrm>
            <a:off x="308142" y="2056256"/>
            <a:ext cx="9325811" cy="4054208"/>
          </a:xfrm>
          <a:prstGeom prst="rect">
            <a:avLst/>
          </a:prstGeom>
        </p:spPr>
      </p:pic>
      <p:pic>
        <p:nvPicPr>
          <p:cNvPr id="9" name="Grafik 8" descr="Kran mit einfarbiger Füllung">
            <a:extLst>
              <a:ext uri="{FF2B5EF4-FFF2-40B4-BE49-F238E27FC236}">
                <a16:creationId xmlns:a16="http://schemas.microsoft.com/office/drawing/2014/main" id="{92CD8ED5-06F4-282E-E8D8-B0F1DF7114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84431" y="460858"/>
            <a:ext cx="951881" cy="98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335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1000" b="1" cap="none" dirty="0">
                <a:latin typeface="+mj-lt"/>
              </a:rPr>
              <a:t>Importterminals für verflüssigte Gase und ihre Auswirkung auf Wertschöpfung und Beschäftigung</a:t>
            </a:r>
            <a:endParaRPr lang="de-DE" sz="1200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11"/>
          </p:nvPr>
        </p:nvSpPr>
        <p:spPr/>
        <p:txBody>
          <a:bodyPr/>
          <a:lstStyle/>
          <a:p>
            <a:pPr lvl="1"/>
            <a:endParaRPr lang="de-DE" sz="1800" dirty="0"/>
          </a:p>
          <a:p>
            <a:pPr lvl="1"/>
            <a:endParaRPr lang="de-DE" sz="18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Volkswirtschaftliche Effekte </a:t>
            </a:r>
          </a:p>
          <a:p>
            <a:r>
              <a:rPr lang="de-DE" dirty="0"/>
              <a:t>des </a:t>
            </a:r>
            <a:r>
              <a:rPr lang="de-DE" dirty="0" err="1"/>
              <a:t>TerminalBetriebs</a:t>
            </a:r>
            <a:endParaRPr lang="de-DE" dirty="0"/>
          </a:p>
        </p:txBody>
      </p:sp>
      <p:pic>
        <p:nvPicPr>
          <p:cNvPr id="9" name="Grafik 8" descr="Blockchain mit einfarbiger Füllung">
            <a:extLst>
              <a:ext uri="{FF2B5EF4-FFF2-40B4-BE49-F238E27FC236}">
                <a16:creationId xmlns:a16="http://schemas.microsoft.com/office/drawing/2014/main" id="{6567E72B-AD5A-A426-88EF-7A36CFA5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93736" y="508026"/>
            <a:ext cx="889864" cy="88986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22770BF-FDAE-D74D-C676-99C239C10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056" y="2381618"/>
            <a:ext cx="5444512" cy="365464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D246D08-7929-2C87-21EE-3B2490159F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1736" y="2693793"/>
            <a:ext cx="5768999" cy="2876828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A62BBC21-4841-C4BD-35DC-BB3B932A96A8}"/>
              </a:ext>
            </a:extLst>
          </p:cNvPr>
          <p:cNvSpPr txBox="1"/>
          <p:nvPr/>
        </p:nvSpPr>
        <p:spPr>
          <a:xfrm>
            <a:off x="6417984" y="1991808"/>
            <a:ext cx="4636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Steuereinnahmen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BB55E64-B47E-2A4F-8510-DC61156DCCE2}"/>
              </a:ext>
            </a:extLst>
          </p:cNvPr>
          <p:cNvSpPr txBox="1"/>
          <p:nvPr/>
        </p:nvSpPr>
        <p:spPr>
          <a:xfrm>
            <a:off x="404577" y="1931560"/>
            <a:ext cx="4636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Multiplikatorprozess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5520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1000" b="1" cap="none" dirty="0">
                <a:latin typeface="+mj-lt"/>
              </a:rPr>
              <a:t>Importterminals für verflüssigte Gase und ihre Auswirkung auf Wertschöpfung und Beschäftigung</a:t>
            </a:r>
            <a:endParaRPr lang="de-DE" sz="1200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11"/>
          </p:nvPr>
        </p:nvSpPr>
        <p:spPr/>
        <p:txBody>
          <a:bodyPr/>
          <a:lstStyle/>
          <a:p>
            <a:pPr lvl="1"/>
            <a:endParaRPr lang="de-DE" sz="1800" dirty="0"/>
          </a:p>
          <a:p>
            <a:pPr lvl="1"/>
            <a:endParaRPr lang="de-DE" sz="18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Regionale Verteilung der </a:t>
            </a:r>
          </a:p>
          <a:p>
            <a:r>
              <a:rPr lang="de-DE" dirty="0"/>
              <a:t>Effekte des </a:t>
            </a:r>
            <a:r>
              <a:rPr lang="de-DE" dirty="0" err="1"/>
              <a:t>TerminalBetriebs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4E25E46-2904-4D56-3B96-88C36DD6CA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38"/>
          <a:stretch/>
        </p:blipFill>
        <p:spPr>
          <a:xfrm>
            <a:off x="296111" y="2009274"/>
            <a:ext cx="9454147" cy="4154504"/>
          </a:xfrm>
          <a:prstGeom prst="rect">
            <a:avLst/>
          </a:prstGeom>
        </p:spPr>
      </p:pic>
      <p:pic>
        <p:nvPicPr>
          <p:cNvPr id="9" name="Grafik 8" descr="Blockchain mit einfarbiger Füllung">
            <a:extLst>
              <a:ext uri="{FF2B5EF4-FFF2-40B4-BE49-F238E27FC236}">
                <a16:creationId xmlns:a16="http://schemas.microsoft.com/office/drawing/2014/main" id="{6567E72B-AD5A-A426-88EF-7A36CFA51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93736" y="508026"/>
            <a:ext cx="889864" cy="88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5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A079E3-7923-B78F-4EC3-3DAF084DD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1000" b="1" cap="none" dirty="0">
                <a:latin typeface="+mj-lt"/>
              </a:rPr>
              <a:t>Importterminals für verflüssigte Gase und ihre Auswirkung auf Wertschöpfung und Beschäftigung</a:t>
            </a:r>
            <a:endParaRPr lang="de-DE" dirty="0"/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334543B5-25E7-C3AF-57DC-D89CFEF1EE5F}"/>
              </a:ext>
            </a:extLst>
          </p:cNvPr>
          <p:cNvPicPr>
            <a:picLocks noGrp="1" noChangeAspect="1"/>
          </p:cNvPicPr>
          <p:nvPr>
            <p:ph sz="half" idx="11"/>
          </p:nvPr>
        </p:nvPicPr>
        <p:blipFill rotWithShape="1">
          <a:blip r:embed="rId3"/>
          <a:srcRect t="5648"/>
          <a:stretch/>
        </p:blipFill>
        <p:spPr>
          <a:xfrm>
            <a:off x="6566131" y="2047599"/>
            <a:ext cx="4875901" cy="3082115"/>
          </a:xfrm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25E58FC-F6B3-F81D-4361-A38F4B736F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Volkswirtschaftliche Bedeutung </a:t>
            </a:r>
          </a:p>
          <a:p>
            <a:r>
              <a:rPr lang="de-DE" dirty="0"/>
              <a:t>der Nutzung von LNG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83F973C-E25C-EA4D-A3F4-DAFBEDA5B3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553"/>
          <a:stretch/>
        </p:blipFill>
        <p:spPr>
          <a:xfrm>
            <a:off x="0" y="2284273"/>
            <a:ext cx="5993365" cy="2726050"/>
          </a:xfrm>
          <a:prstGeom prst="rect">
            <a:avLst/>
          </a:prstGeom>
        </p:spPr>
      </p:pic>
      <p:pic>
        <p:nvPicPr>
          <p:cNvPr id="9" name="Grafik 8" descr="Fabrik mit einfarbiger Füllung">
            <a:extLst>
              <a:ext uri="{FF2B5EF4-FFF2-40B4-BE49-F238E27FC236}">
                <a16:creationId xmlns:a16="http://schemas.microsoft.com/office/drawing/2014/main" id="{16DFDEA1-2BBF-CEA5-ACD1-1037AA2187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42199" y="406338"/>
            <a:ext cx="1061882" cy="106188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293D2918-ED81-A88B-B2DE-4636351AF142}"/>
              </a:ext>
            </a:extLst>
          </p:cNvPr>
          <p:cNvSpPr txBox="1"/>
          <p:nvPr/>
        </p:nvSpPr>
        <p:spPr>
          <a:xfrm>
            <a:off x="524894" y="5129714"/>
            <a:ext cx="10917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Für Branchen mit hohen Gasverbräuchen ist die Verfügbarkeit von Gas ein zentraler Standortfaktor.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In weiten Bereichen ist Gas nicht substituierbar und muss langfristig durch grünen Wasserstoff oder seine Folgeprodukte ersetzt werden.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366E57E-FF7E-6E39-DC70-62DE91F8D391}"/>
              </a:ext>
            </a:extLst>
          </p:cNvPr>
          <p:cNvSpPr txBox="1"/>
          <p:nvPr/>
        </p:nvSpPr>
        <p:spPr>
          <a:xfrm>
            <a:off x="427258" y="1653192"/>
            <a:ext cx="4745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Gasverbrauch (TJ) in Relation zur Bruttowertschöpfung und Erwerbstätigen, 2019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7258308-0972-B5F7-5111-453720B5A96E}"/>
              </a:ext>
            </a:extLst>
          </p:cNvPr>
          <p:cNvSpPr txBox="1"/>
          <p:nvPr/>
        </p:nvSpPr>
        <p:spPr>
          <a:xfrm>
            <a:off x="6566131" y="1702832"/>
            <a:ext cx="5096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Verteilung des Gasverbrauchs nach Wirtschafszweigen, 2019</a:t>
            </a:r>
          </a:p>
        </p:txBody>
      </p:sp>
    </p:spTree>
    <p:extLst>
      <p:ext uri="{BB962C8B-B14F-4D97-AF65-F5344CB8AC3E}">
        <p14:creationId xmlns:p14="http://schemas.microsoft.com/office/powerpoint/2010/main" val="3689864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8C29C70-7DA9-E899-B1C5-7CEF0A241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b="1" cap="none" dirty="0">
                <a:solidFill>
                  <a:schemeClr val="tx1"/>
                </a:solidFill>
                <a:latin typeface="+mj-lt"/>
              </a:rPr>
              <a:t>Grußworte</a:t>
            </a:r>
          </a:p>
        </p:txBody>
      </p:sp>
    </p:spTree>
    <p:extLst>
      <p:ext uri="{BB962C8B-B14F-4D97-AF65-F5344CB8AC3E}">
        <p14:creationId xmlns:p14="http://schemas.microsoft.com/office/powerpoint/2010/main" val="3389178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695400-52A4-BD20-F02F-C843CF64CE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1000" b="1" cap="none" dirty="0">
                <a:latin typeface="+mj-lt"/>
              </a:rPr>
              <a:t>Importterminals für verflüssigte Gase und ihre Auswirkung auf Wertschöpfung und Beschäftigung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A27026F-7FAD-A51A-7F62-45944D028ACE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049125" y="1850834"/>
            <a:ext cx="3765885" cy="4054208"/>
          </a:xfrm>
        </p:spPr>
        <p:txBody>
          <a:bodyPr/>
          <a:lstStyle/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Im Landkreis Stade hat die Chemieindustrie einen Anteil von 38,1 Prozent an der gesamten Bruttowertschöpfung im Verarbeitenden Gewerbe. </a:t>
            </a:r>
          </a:p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Mehr als ein Fünftel der lokalen Industriebeschäftigten sind in der Chemieindustrie tätig. (Bundesweiter Wertschöpfungsanteil bei 15,7 % und der Erwerbstätigenanteil bei 7,5 %).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94F3E85-B061-B315-42A8-8855FDE909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Volkswirtschaftliche Bedeutung </a:t>
            </a:r>
          </a:p>
          <a:p>
            <a:r>
              <a:rPr lang="de-DE" dirty="0"/>
              <a:t>der Nutzung von LNG</a:t>
            </a:r>
          </a:p>
          <a:p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959B29D-C26C-A1CB-9A69-0ED18ECDFE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31" r="6396" b="1667"/>
          <a:stretch/>
        </p:blipFill>
        <p:spPr>
          <a:xfrm>
            <a:off x="596900" y="1850834"/>
            <a:ext cx="7040559" cy="3311945"/>
          </a:xfrm>
          <a:prstGeom prst="rect">
            <a:avLst/>
          </a:prstGeom>
        </p:spPr>
      </p:pic>
      <p:pic>
        <p:nvPicPr>
          <p:cNvPr id="9" name="Grafik 8" descr="Fabrik mit einfarbiger Füllung">
            <a:extLst>
              <a:ext uri="{FF2B5EF4-FFF2-40B4-BE49-F238E27FC236}">
                <a16:creationId xmlns:a16="http://schemas.microsoft.com/office/drawing/2014/main" id="{F3F9438A-32E7-6F0D-903D-032905833A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52659" y="406338"/>
            <a:ext cx="1061882" cy="106188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BB7E7394-C768-9D1F-602D-BC5A8BC5694D}"/>
              </a:ext>
            </a:extLst>
          </p:cNvPr>
          <p:cNvSpPr txBox="1"/>
          <p:nvPr/>
        </p:nvSpPr>
        <p:spPr>
          <a:xfrm>
            <a:off x="560896" y="5259117"/>
            <a:ext cx="7112565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Energieintensive Industrien haben eine hohe Bedeutung für den Landkreis Stade und die Region Unterelbe.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8989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E3CAF2-AE4B-27D4-6A95-E1105D96B3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1000" b="1" cap="none" dirty="0">
                <a:latin typeface="+mj-lt"/>
              </a:rPr>
              <a:t>Importterminals für verflüssigte Gase und ihre Auswirkung auf Wertschöpfung und Beschäftigung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06D3EDC-D397-60ED-4B5D-453CA35915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4894" y="541198"/>
            <a:ext cx="7644548" cy="792163"/>
          </a:xfrm>
        </p:spPr>
        <p:txBody>
          <a:bodyPr/>
          <a:lstStyle/>
          <a:p>
            <a:r>
              <a:rPr lang="de-DE" dirty="0"/>
              <a:t>Zukunft der Energieversorgung: Alternativen</a:t>
            </a:r>
            <a:br>
              <a:rPr lang="de-DE" dirty="0"/>
            </a:br>
            <a:r>
              <a:rPr lang="de-DE" dirty="0"/>
              <a:t>Mit der Nutzung eines LNG-</a:t>
            </a:r>
            <a:r>
              <a:rPr lang="de-DE" dirty="0" err="1"/>
              <a:t>ImportTerminals</a:t>
            </a:r>
            <a:endParaRPr lang="de-DE" dirty="0"/>
          </a:p>
        </p:txBody>
      </p:sp>
      <p:pic>
        <p:nvPicPr>
          <p:cNvPr id="45" name="Grafik 44" descr="Erneuerbare Energien mit einfarbiger Füllung">
            <a:extLst>
              <a:ext uri="{FF2B5EF4-FFF2-40B4-BE49-F238E27FC236}">
                <a16:creationId xmlns:a16="http://schemas.microsoft.com/office/drawing/2014/main" id="{4F9ED7D5-DA48-16E3-0F86-E50449032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04747" y="420168"/>
            <a:ext cx="1066799" cy="971879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95DBA4-8907-B9DA-00DD-D62A5C7D1F5E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556105" y="1850834"/>
            <a:ext cx="10527386" cy="2879662"/>
          </a:xfrm>
        </p:spPr>
        <p:txBody>
          <a:bodyPr/>
          <a:lstStyle/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Um die Dekarbonisierung der Energiewirtschaft zu ermöglichen, wird das Terminal in Stade den Markthochlauf von Wasserstoff modular begleiten können.</a:t>
            </a:r>
          </a:p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Mit wachsender Nachfrage nach Wasserstoff werden künftig größere Mengen erneuerbarer Wasserstoff (als Ammoniak) nach Deutschland importiert.   </a:t>
            </a:r>
          </a:p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Angesichts der benötigten Import-Infrastruktur  werden dafür neben Pipelines auch die heutigen LNG Terminals in Frage kommen.</a:t>
            </a:r>
          </a:p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Um flexible auf die Anforderungen des Marktes reagieren zu können, müssen verschiedene Aspekte der Terminalinfrastruktur, etwa Statik und Auslegung der Tanks, bereits bei der Entwicklung und beim Bau berücksichtig werden.   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8904F3E-96B2-AF8E-68A2-B67C1723B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392" y="4565395"/>
            <a:ext cx="4143375" cy="1247775"/>
          </a:xfrm>
          <a:prstGeom prst="rect">
            <a:avLst/>
          </a:prstGeom>
        </p:spPr>
      </p:pic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72F4D105-E5F5-D747-A78A-83C27508C409}"/>
              </a:ext>
            </a:extLst>
          </p:cNvPr>
          <p:cNvSpPr txBox="1">
            <a:spLocks/>
          </p:cNvSpPr>
          <p:nvPr/>
        </p:nvSpPr>
        <p:spPr>
          <a:xfrm>
            <a:off x="5060102" y="4565395"/>
            <a:ext cx="5293047" cy="1247775"/>
          </a:xfrm>
          <a:prstGeom prst="rect">
            <a:avLst/>
          </a:prstGeom>
          <a:solidFill>
            <a:srgbClr val="002851"/>
          </a:solidFill>
        </p:spPr>
        <p:txBody>
          <a:bodyPr/>
          <a:lstStyle>
            <a:lvl1pPr marL="0" marR="0" indent="-108000" algn="l" defTabSz="9000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CC700"/>
              </a:buClr>
              <a:buSzPct val="100000"/>
              <a:buFont typeface="Arial" panose="020B0604020202020204" pitchFamily="34" charset="0"/>
              <a:buNone/>
              <a:tabLst/>
              <a:defRPr sz="1600" b="0" kern="1200" baseline="0">
                <a:solidFill>
                  <a:schemeClr val="tx1"/>
                </a:solidFill>
                <a:latin typeface="Lato Light" panose="020F0302020204030203" pitchFamily="34" charset="0"/>
                <a:ea typeface="+mn-ea"/>
                <a:cs typeface="+mn-cs"/>
              </a:defRPr>
            </a:lvl1pPr>
            <a:lvl2pPr marL="252000" indent="-144000" algn="l" defTabSz="900000" rtl="0" eaLnBrk="1" latinLnBrk="0" hangingPunct="1">
              <a:lnSpc>
                <a:spcPct val="100000"/>
              </a:lnSpc>
              <a:spcBef>
                <a:spcPts val="350"/>
              </a:spcBef>
              <a:spcAft>
                <a:spcPts val="300"/>
              </a:spcAft>
              <a:buClr>
                <a:srgbClr val="FCC03A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 Light" panose="020F0302020204030203" pitchFamily="34" charset="0"/>
                <a:ea typeface="+mn-ea"/>
                <a:cs typeface="+mn-cs"/>
              </a:defRPr>
            </a:lvl2pPr>
            <a:lvl3pPr marL="0" marR="0" indent="0" algn="l" defTabSz="90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C03A"/>
              </a:buClr>
              <a:buSzPct val="100000"/>
              <a:buFont typeface="Arial" panose="020B0604020202020204" pitchFamily="34" charset="0"/>
              <a:buNone/>
              <a:tabLst/>
              <a:defRPr sz="1000" kern="1200" baseline="0">
                <a:solidFill>
                  <a:schemeClr val="tx1"/>
                </a:solidFill>
                <a:latin typeface="Lato Light" panose="020F0302020204030203" pitchFamily="34" charset="0"/>
                <a:ea typeface="+mn-ea"/>
                <a:cs typeface="+mn-cs"/>
              </a:defRPr>
            </a:lvl3pPr>
            <a:lvl4pPr marL="0" indent="0" algn="l" defTabSz="9000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CC700"/>
              </a:buClr>
              <a:buSzPct val="100000"/>
              <a:buFont typeface="Arial" panose="020B0604020202020204" pitchFamily="34" charset="0"/>
              <a:buNone/>
              <a:defRPr sz="1200" kern="1200" baseline="0">
                <a:solidFill>
                  <a:srgbClr val="002851"/>
                </a:solidFill>
                <a:latin typeface="Lato Black" panose="020F0A02020204030203" pitchFamily="34" charset="0"/>
                <a:ea typeface="+mn-ea"/>
                <a:cs typeface="+mn-cs"/>
              </a:defRPr>
            </a:lvl4pPr>
            <a:lvl5pPr marL="0" indent="0" algn="l" defTabSz="9000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CC700"/>
              </a:buClr>
              <a:buSzPct val="10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Lato Light" panose="020F03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chemeClr val="tx2">
                  <a:lumMod val="50000"/>
                </a:schemeClr>
              </a:buClr>
              <a:buNone/>
            </a:pPr>
            <a:br>
              <a:rPr lang="de-DE" dirty="0">
                <a:solidFill>
                  <a:schemeClr val="bg1"/>
                </a:solidFill>
                <a:latin typeface="+mj-lt"/>
              </a:rPr>
            </a:br>
            <a:r>
              <a:rPr lang="de-DE" dirty="0">
                <a:solidFill>
                  <a:schemeClr val="bg1"/>
                </a:solidFill>
                <a:latin typeface="+mj-lt"/>
              </a:rPr>
              <a:t>Die heute größten für Ammoniak geeigneten Tankschiffe fassen 80.000 m³; für künftige Transporte sind ähnliche Größen wie z.B. Q-Flex (≤ 216.000m³) in der Diskussion.</a:t>
            </a:r>
          </a:p>
        </p:txBody>
      </p:sp>
    </p:spTree>
    <p:extLst>
      <p:ext uri="{BB962C8B-B14F-4D97-AF65-F5344CB8AC3E}">
        <p14:creationId xmlns:p14="http://schemas.microsoft.com/office/powerpoint/2010/main" val="100313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E3CAF2-AE4B-27D4-6A95-E1105D96B3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1000" b="1" cap="none" dirty="0">
                <a:latin typeface="+mj-lt"/>
              </a:rPr>
              <a:t>Importterminals für verflüssigte Gase und ihre Auswirkung auf Wertschöpfung und Beschäftigung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06D3EDC-D397-60ED-4B5D-453CA35915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4894" y="541198"/>
            <a:ext cx="7644548" cy="792163"/>
          </a:xfrm>
        </p:spPr>
        <p:txBody>
          <a:bodyPr/>
          <a:lstStyle/>
          <a:p>
            <a:r>
              <a:rPr lang="de-DE" dirty="0"/>
              <a:t>Zukunft der Energieversorgung: Umrüstung auf Ammoniak Erfolgt Schrittweise</a:t>
            </a:r>
          </a:p>
        </p:txBody>
      </p:sp>
      <p:pic>
        <p:nvPicPr>
          <p:cNvPr id="45" name="Grafik 44" descr="Erneuerbare Energien mit einfarbiger Füllung">
            <a:extLst>
              <a:ext uri="{FF2B5EF4-FFF2-40B4-BE49-F238E27FC236}">
                <a16:creationId xmlns:a16="http://schemas.microsoft.com/office/drawing/2014/main" id="{4F9ED7D5-DA48-16E3-0F86-E50449032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04747" y="420168"/>
            <a:ext cx="1066799" cy="971879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95DBA4-8907-B9DA-00DD-D62A5C7D1F5E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524894" y="1850834"/>
            <a:ext cx="10527386" cy="4054208"/>
          </a:xfrm>
        </p:spPr>
        <p:txBody>
          <a:bodyPr/>
          <a:lstStyle/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Import Speicherung und Distribution von Ammoniak erfolgt entsprechend dem heutigen Geschäftsmodell </a:t>
            </a:r>
            <a:br>
              <a:rPr lang="de-DE" dirty="0">
                <a:latin typeface="+mj-lt"/>
              </a:rPr>
            </a:br>
            <a:r>
              <a:rPr lang="de-DE" dirty="0">
                <a:latin typeface="+mj-lt"/>
              </a:rPr>
              <a:t>von LNG.  </a:t>
            </a:r>
          </a:p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Der Terminalbetreiber stellt seine Importinfrastruktur seinen Kapazitätshaltern diskriminierungsfrei zur Verfügung. </a:t>
            </a:r>
          </a:p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 Das Terminal in Stade sichert die Versorgung mit LNG und grünen Gasen und bereitet zugleich den    </a:t>
            </a:r>
            <a:br>
              <a:rPr lang="de-DE" dirty="0">
                <a:latin typeface="+mj-lt"/>
              </a:rPr>
            </a:br>
            <a:r>
              <a:rPr lang="de-DE" dirty="0">
                <a:latin typeface="+mj-lt"/>
              </a:rPr>
              <a:t> Markthochlauf von Wasserstoff vor. </a:t>
            </a:r>
          </a:p>
          <a:p>
            <a:pPr marL="0" lvl="1" indent="0">
              <a:buClr>
                <a:schemeClr val="tx2">
                  <a:lumMod val="50000"/>
                </a:schemeClr>
              </a:buClr>
              <a:buNone/>
            </a:pPr>
            <a:r>
              <a:rPr lang="de-DE" dirty="0">
                <a:latin typeface="+mj-lt"/>
              </a:rPr>
              <a:t>      Das bedeutet: Terminal, Hafen, Industriepark und Anschlussinfrastruktur sind so ausgelegt, dass die </a:t>
            </a:r>
            <a:br>
              <a:rPr lang="de-DE" dirty="0">
                <a:latin typeface="+mj-lt"/>
              </a:rPr>
            </a:br>
            <a:r>
              <a:rPr lang="de-DE" dirty="0">
                <a:latin typeface="+mj-lt"/>
              </a:rPr>
              <a:t>      Umstellung auf grünes Ammoniak als wasserstoffbasierten Energieträger modular erfolgen kann. </a:t>
            </a:r>
          </a:p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+mj-lt"/>
              </a:rPr>
              <a:t>Die weitere Verwendung des Ammoniaks wird durch die Terminalnutzer bestimmt. </a:t>
            </a:r>
          </a:p>
          <a:p>
            <a:pPr marL="265113" lvl="1" indent="-265113">
              <a:buClr>
                <a:schemeClr val="tx2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de-DE" dirty="0">
              <a:latin typeface="+mj-lt"/>
            </a:endParaRPr>
          </a:p>
        </p:txBody>
      </p:sp>
      <p:pic>
        <p:nvPicPr>
          <p:cNvPr id="5" name="Grafik 4" descr="Erneuerbare Energien mit einfarbiger Füllung">
            <a:extLst>
              <a:ext uri="{FF2B5EF4-FFF2-40B4-BE49-F238E27FC236}">
                <a16:creationId xmlns:a16="http://schemas.microsoft.com/office/drawing/2014/main" id="{DE86242C-B3DC-0EA7-4FF3-2FDE3EC3C7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87498" y="4165917"/>
            <a:ext cx="1739125" cy="173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97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584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7C62EA1-8688-4779-94BE-698E428ED0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400" b="1" cap="none" dirty="0">
                <a:solidFill>
                  <a:schemeClr val="tx1"/>
                </a:solidFill>
                <a:latin typeface="+mj-lt"/>
              </a:rPr>
              <a:t>Diskussion &amp; Ausblick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5315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B0F6ECA9-094E-0E52-A7AD-CDA56661C2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00256" y="115888"/>
            <a:ext cx="2232819" cy="2233612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9656" r="-9656"/>
            </a:stretch>
          </a:blipFill>
        </p:spPr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A5069EFF-343B-3211-BD5E-DA18C4BB08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96400" y="1340768"/>
            <a:ext cx="2376264" cy="2377108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36354" r="6"/>
            </a:stretch>
          </a:blipFill>
        </p:spPr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A0E0E1AC-5B65-C44B-8419-EAC8644B15F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49330" y="2204864"/>
            <a:ext cx="3383174" cy="3384376"/>
          </a:xfrm>
          <a:blipFill>
            <a:blip r:embed="rId7"/>
            <a:stretch>
              <a:fillRect l="-44172" r="-44172"/>
            </a:stretch>
          </a:blipFill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CD58F3-22F4-4DAD-A095-59E2DBCC8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6600" dirty="0"/>
              <a:t>Hanseatic </a:t>
            </a:r>
            <a:br>
              <a:rPr lang="de-DE" sz="6600" dirty="0"/>
            </a:br>
            <a:r>
              <a:rPr lang="de-DE" sz="6600" dirty="0"/>
              <a:t>Energy Hub</a:t>
            </a:r>
          </a:p>
        </p:txBody>
      </p:sp>
      <p:sp>
        <p:nvSpPr>
          <p:cNvPr id="59" name="Textplatzhalter 58">
            <a:extLst>
              <a:ext uri="{FF2B5EF4-FFF2-40B4-BE49-F238E27FC236}">
                <a16:creationId xmlns:a16="http://schemas.microsoft.com/office/drawing/2014/main" id="{C86101E3-43A6-7847-8E9F-EA98EA074E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Ein zukunftsflexibles Baukastensystem </a:t>
            </a:r>
            <a:br>
              <a:rPr lang="de-DE" dirty="0"/>
            </a:br>
            <a:r>
              <a:rPr lang="de-DE" dirty="0"/>
              <a:t>für die grüne Energiewende </a:t>
            </a:r>
          </a:p>
          <a:p>
            <a:endParaRPr lang="de-DE" dirty="0"/>
          </a:p>
          <a:p>
            <a:r>
              <a:rPr lang="de-DE"/>
              <a:t>Mai </a:t>
            </a:r>
            <a:r>
              <a:rPr lang="de-DE" dirty="0"/>
              <a:t>2023 </a:t>
            </a:r>
          </a:p>
        </p:txBody>
      </p:sp>
    </p:spTree>
    <p:extLst>
      <p:ext uri="{BB962C8B-B14F-4D97-AF65-F5344CB8AC3E}">
        <p14:creationId xmlns:p14="http://schemas.microsoft.com/office/powerpoint/2010/main" val="796805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nhaltsplatzhalter 24">
            <a:extLst>
              <a:ext uri="{FF2B5EF4-FFF2-40B4-BE49-F238E27FC236}">
                <a16:creationId xmlns:a16="http://schemas.microsoft.com/office/drawing/2014/main" id="{D74BA21A-03BF-301D-DBAC-24129FF107E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4" name="Inhaltsplatzhalter 23">
            <a:extLst>
              <a:ext uri="{FF2B5EF4-FFF2-40B4-BE49-F238E27FC236}">
                <a16:creationId xmlns:a16="http://schemas.microsoft.com/office/drawing/2014/main" id="{FCA6A7B5-FF56-BDAB-7504-B1BFDF0C21A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Untertitel 22">
            <a:extLst>
              <a:ext uri="{FF2B5EF4-FFF2-40B4-BE49-F238E27FC236}">
                <a16:creationId xmlns:a16="http://schemas.microsoft.com/office/drawing/2014/main" id="{FDC1BAF5-74EA-B9A8-585C-E5DA3CD903D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l" defTabSz="112544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80000"/>
              <a:buFont typeface="Wingdings" pitchFamily="2" charset="2"/>
              <a:buNone/>
              <a:defRPr sz="1800" kern="1200">
                <a:solidFill>
                  <a:schemeClr val="accent4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l" defTabSz="112544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854"/>
              </a:buClr>
              <a:buSzPct val="120000"/>
              <a:buFont typeface="Wingdings" pitchFamily="2" charset="2"/>
              <a:buNone/>
              <a:tabLst/>
              <a:defRPr lang="en-AU" sz="1800" kern="1200" noProof="0">
                <a:solidFill>
                  <a:schemeClr val="accent4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0" marR="0" indent="0" algn="l" defTabSz="1125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Symbol" pitchFamily="2" charset="2"/>
              <a:buNone/>
              <a:tabLst/>
              <a:defRPr sz="1800" kern="1200">
                <a:solidFill>
                  <a:schemeClr val="accent4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0" indent="0" algn="l" defTabSz="112544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None/>
              <a:tabLst/>
              <a:defRPr lang="en-AU" sz="1800" kern="1200" baseline="0" noProof="0">
                <a:solidFill>
                  <a:schemeClr val="accent4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0" indent="0" algn="l" defTabSz="112544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  <a:tabLst/>
              <a:defRPr sz="18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0" indent="0" algn="l" defTabSz="112544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  <a:defRPr sz="18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6pPr>
            <a:lvl7pPr marL="0" indent="0" algn="l" defTabSz="112544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  <a:defRPr sz="18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7pPr>
            <a:lvl8pPr marL="0" indent="0" algn="l" defTabSz="112544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  <a:defRPr sz="18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8pPr>
            <a:lvl9pPr marL="0" indent="0" algn="l" defTabSz="112544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  <a:defRPr sz="18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/>
              <a:t>Der Hanseatic Energy ist ein Importterminal, das die Versorgung Deutschlands mit LNG und grünen Gasen sichert und zugleich den Markthochlauf von Wasserstoff vorbereitet.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84F612FE-3F55-4C16-BD76-FC12DE586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Willkommen</a:t>
            </a:r>
            <a:r>
              <a:rPr lang="en-GB" dirty="0"/>
              <a:t> in Stade!</a:t>
            </a:r>
          </a:p>
        </p:txBody>
      </p:sp>
      <p:sp>
        <p:nvSpPr>
          <p:cNvPr id="32" name="Foliennummernplatzhalter 31">
            <a:extLst>
              <a:ext uri="{FF2B5EF4-FFF2-40B4-BE49-F238E27FC236}">
                <a16:creationId xmlns:a16="http://schemas.microsoft.com/office/drawing/2014/main" id="{5FEA4ED4-7BD3-4375-9BF6-F1A68F0693B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51FC08-ABB9-47AB-9361-D6AE6C4E4CC6}" type="slidenum">
              <a:rPr kumimoji="0" lang="de-DE" sz="800" b="0" i="0" u="none" strike="noStrike" kern="1200" cap="none" spc="0" normalizeH="0" baseline="0" noProof="0" smtClean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800" b="0" i="0" u="none" strike="noStrike" kern="1200" cap="none" spc="0" normalizeH="0" baseline="0" noProof="0">
              <a:ln>
                <a:noFill/>
              </a:ln>
              <a:solidFill>
                <a:srgbClr val="373337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31" name="Fußzeilenplatzhalter 30">
            <a:extLst>
              <a:ext uri="{FF2B5EF4-FFF2-40B4-BE49-F238E27FC236}">
                <a16:creationId xmlns:a16="http://schemas.microsoft.com/office/drawing/2014/main" id="{22838FCE-B045-4445-B26C-2795D26D0DB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Hanseatic Energy Hub 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1CA113C-1BDA-47D2-82F2-7A45C0531E2F}"/>
              </a:ext>
            </a:extLst>
          </p:cNvPr>
          <p:cNvSpPr txBox="1"/>
          <p:nvPr/>
        </p:nvSpPr>
        <p:spPr bwMode="gray">
          <a:xfrm>
            <a:off x="9647117" y="2915898"/>
            <a:ext cx="1031770" cy="86803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Tx/>
              <a:buSzPct val="120000"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Existing </a:t>
            </a:r>
            <a:b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industrial site</a:t>
            </a:r>
            <a:b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(DOW)</a:t>
            </a:r>
          </a:p>
        </p:txBody>
      </p:sp>
      <p:pic>
        <p:nvPicPr>
          <p:cNvPr id="2" name="Inhaltsplatzhalter 11" descr="Ein Bild, das Himmel, Weg, Straße, Szene enthält.&#10;&#10;Automatisch generierte Beschreibung">
            <a:extLst>
              <a:ext uri="{FF2B5EF4-FFF2-40B4-BE49-F238E27FC236}">
                <a16:creationId xmlns:a16="http://schemas.microsoft.com/office/drawing/2014/main" id="{2D34D146-5EB8-2146-19D3-3E8B4BF783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780" r="4820" b="21899"/>
          <a:stretch/>
        </p:blipFill>
        <p:spPr>
          <a:xfrm>
            <a:off x="263527" y="1656000"/>
            <a:ext cx="11664948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76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>
            <a:extLst>
              <a:ext uri="{FF2B5EF4-FFF2-40B4-BE49-F238E27FC236}">
                <a16:creationId xmlns:a16="http://schemas.microsoft.com/office/drawing/2014/main" id="{1C9ACA37-D08D-6ABC-ACC5-4CE96EA007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Terminal, Hafen, Industriepark und Anschlussinfrastruktur sind so ausgelegt, dass die Umstellung auf Wasserstoff modular analog einem Energiebaukasten erfolgen kann.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0024136-AB75-B064-2BDD-A4A0C8810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Wir sind zukunftsflexibel!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2E6AF40-891D-22CE-25BB-0F1B8AA3BFF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51FC08-ABB9-47AB-9361-D6AE6C4E4CC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373337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1DB11C9-7640-F559-0A3E-9E8123CDAC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Hanseatic Energy Hub  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57F12250-A4E5-EE39-EA17-C7CE70AC343A}"/>
              </a:ext>
            </a:extLst>
          </p:cNvPr>
          <p:cNvSpPr/>
          <p:nvPr/>
        </p:nvSpPr>
        <p:spPr bwMode="gray">
          <a:xfrm>
            <a:off x="4878364" y="2693531"/>
            <a:ext cx="2047859" cy="87196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Hafen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28437EB9-BA3B-8C5C-BB5C-38D28E39B620}"/>
              </a:ext>
            </a:extLst>
          </p:cNvPr>
          <p:cNvSpPr/>
          <p:nvPr/>
        </p:nvSpPr>
        <p:spPr bwMode="gray">
          <a:xfrm>
            <a:off x="1763582" y="2712026"/>
            <a:ext cx="2047859" cy="87196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Landbasiertes Terminal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6317268-BAF8-682B-ABD3-B269CB348C10}"/>
              </a:ext>
            </a:extLst>
          </p:cNvPr>
          <p:cNvSpPr/>
          <p:nvPr/>
        </p:nvSpPr>
        <p:spPr bwMode="gray">
          <a:xfrm>
            <a:off x="8038864" y="2684499"/>
            <a:ext cx="2047859" cy="87196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FSRU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7673B060-DE18-D67D-F446-8B1AE9FA34A2}"/>
              </a:ext>
            </a:extLst>
          </p:cNvPr>
          <p:cNvSpPr/>
          <p:nvPr/>
        </p:nvSpPr>
        <p:spPr bwMode="gray">
          <a:xfrm>
            <a:off x="1763582" y="4091670"/>
            <a:ext cx="2047859" cy="87196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Industriepark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776CF9BE-8019-F6DD-CB2A-1269D57BB36C}"/>
              </a:ext>
            </a:extLst>
          </p:cNvPr>
          <p:cNvSpPr/>
          <p:nvPr/>
        </p:nvSpPr>
        <p:spPr bwMode="gray">
          <a:xfrm>
            <a:off x="4878364" y="4091670"/>
            <a:ext cx="2047859" cy="87196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Anschlussinfrastruktur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18F38E1B-B72F-73F7-610C-AF77FF711C3F}"/>
              </a:ext>
            </a:extLst>
          </p:cNvPr>
          <p:cNvSpPr/>
          <p:nvPr/>
        </p:nvSpPr>
        <p:spPr bwMode="gray">
          <a:xfrm>
            <a:off x="8038863" y="4091670"/>
            <a:ext cx="2047859" cy="87196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Umfeld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30628B6B-8C18-2A0A-4172-770FFB721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466145" y="4741020"/>
            <a:ext cx="2905268" cy="723838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4ECFF94F-B5E9-566B-EC46-4CAD370F82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3478" y="2235171"/>
            <a:ext cx="1735268" cy="663485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456E349B-62F1-16DF-7972-60B402B282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77702" y="2120347"/>
            <a:ext cx="1090922" cy="976088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D18985C7-3307-645A-2D7A-BC36A3A518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19811" y="4357466"/>
            <a:ext cx="631586" cy="1033505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3F5896F9-4E04-CD62-8D84-960A196802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627386" y="2050708"/>
            <a:ext cx="918672" cy="1097302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E3019246-01E8-CECA-BA07-BA701C07237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08878" y="4054642"/>
            <a:ext cx="854875" cy="109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462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EA30E0E-5D63-E0DD-60DC-FEC5219DE43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FD9E2697-0F8F-9DD8-28D9-423667C56B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2"/>
                </a:solidFill>
              </a:rPr>
              <a:t>BAUSTEIN: LANDBASIERTES TERMINAL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F485064-45FE-15DE-D129-6951F65C5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Technisch und kommerziell flexibel 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2B870D7-31E9-B4F4-EE6A-828EE1134F4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51FC08-ABB9-47AB-9361-D6AE6C4E4CC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373337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2B8E6D6-1C86-132C-BBE6-9CEBDDD16A0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Hanseatic Energy Hub  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B2F82057-A4C2-86C1-F5B1-51F99351B56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anchor="b" anchorCtr="0"/>
          <a:lstStyle/>
          <a:p>
            <a:r>
              <a:rPr lang="de-DE" b="1" dirty="0">
                <a:latin typeface="+mj-lt"/>
              </a:rPr>
              <a:t>Zero-Emission-Terminal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de-DE" dirty="0"/>
              <a:t>Inbetriebnahme 2027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de-DE" dirty="0"/>
              <a:t>Erste Ausbaustufe für LNG, Bio-LNG und SNG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de-DE" dirty="0"/>
              <a:t>Bis zu 13,3 </a:t>
            </a:r>
            <a:r>
              <a:rPr lang="de-DE" dirty="0" err="1"/>
              <a:t>bcm</a:t>
            </a:r>
            <a:r>
              <a:rPr lang="de-DE" dirty="0"/>
              <a:t>/a Kapazität für LNG und einer Spitzenleistung von 21,7 GW</a:t>
            </a:r>
          </a:p>
          <a:p>
            <a:r>
              <a:rPr lang="de-DE" b="1" dirty="0"/>
              <a:t>Ammoniak-</a:t>
            </a:r>
            <a:r>
              <a:rPr lang="de-DE" b="1" dirty="0" err="1"/>
              <a:t>ready</a:t>
            </a:r>
            <a:r>
              <a:rPr lang="de-DE" b="1" dirty="0"/>
              <a:t> 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Materialauswahl bei Tanks und Rohrleitungen berücksichtigt spätere Ammoniak-Nutzung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Fundamente statisch geprüft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Kommerzielle Langfristverträge mit Option auf Ammoniak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Paralleler Ammoniak-Hochlauf durch kleinere Tanks möglich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32BB789-F792-26CC-B72E-A0CA55D52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90220" y="1515027"/>
            <a:ext cx="3310505" cy="126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7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Inhaltsplatzhalter 40">
            <a:extLst>
              <a:ext uri="{FF2B5EF4-FFF2-40B4-BE49-F238E27FC236}">
                <a16:creationId xmlns:a16="http://schemas.microsoft.com/office/drawing/2014/main" id="{463CEC1D-3D02-CF25-89D0-0318E475B4C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 anchor="b" anchorCtr="0"/>
          <a:lstStyle/>
          <a:p>
            <a:pPr marL="285750" indent="-285750" defTabSz="914400"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dirty="0" err="1">
                <a:solidFill>
                  <a:schemeClr val="tx1"/>
                </a:solidFill>
              </a:rPr>
              <a:t>Transgas</a:t>
            </a:r>
            <a:r>
              <a:rPr lang="de-DE" dirty="0">
                <a:solidFill>
                  <a:schemeClr val="tx1"/>
                </a:solidFill>
              </a:rPr>
              <a:t> Force“ von </a:t>
            </a:r>
            <a:r>
              <a:rPr lang="de-DE" dirty="0" err="1">
                <a:solidFill>
                  <a:schemeClr val="tx1"/>
                </a:solidFill>
              </a:rPr>
              <a:t>Dynagas</a:t>
            </a:r>
            <a:r>
              <a:rPr lang="de-DE" dirty="0">
                <a:solidFill>
                  <a:schemeClr val="tx1"/>
                </a:solidFill>
              </a:rPr>
              <a:t>, </a:t>
            </a:r>
            <a:r>
              <a:rPr lang="de-DE" dirty="0"/>
              <a:t>7,5 </a:t>
            </a:r>
            <a:r>
              <a:rPr lang="de-DE" dirty="0" err="1">
                <a:solidFill>
                  <a:schemeClr val="tx1"/>
                </a:solidFill>
              </a:rPr>
              <a:t>bcm</a:t>
            </a:r>
            <a:r>
              <a:rPr lang="de-DE">
                <a:solidFill>
                  <a:schemeClr val="tx1"/>
                </a:solidFill>
              </a:rPr>
              <a:t>/a</a:t>
            </a:r>
            <a:endParaRPr lang="de-DE" dirty="0">
              <a:solidFill>
                <a:schemeClr val="tx1"/>
              </a:solidFill>
            </a:endParaRPr>
          </a:p>
          <a:p>
            <a:pPr marL="285750" indent="-285750" defTabSz="914400"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de-DE" dirty="0">
                <a:solidFill>
                  <a:schemeClr val="tx1"/>
                </a:solidFill>
              </a:rPr>
              <a:t>Ab Ende 2023 bis zur Inbetriebnahme des landbasierten Terminals</a:t>
            </a:r>
          </a:p>
          <a:p>
            <a:pPr marL="285750" indent="-285750" defTabSz="914400"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de-DE" dirty="0">
                <a:solidFill>
                  <a:schemeClr val="tx1"/>
                </a:solidFill>
              </a:rPr>
              <a:t>Nutzt die bereits vorhandene Infrastruktur</a:t>
            </a:r>
          </a:p>
          <a:p>
            <a:pPr marL="285750" indent="-285750" defTabSz="914400"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de-DE" sz="1400" dirty="0">
                <a:solidFill>
                  <a:schemeClr val="tx1"/>
                </a:solidFill>
                <a:cs typeface="+mn-cs"/>
              </a:rPr>
              <a:t>Anbindung über eine sehr kurze Anschlussleitung</a:t>
            </a:r>
            <a:endParaRPr lang="de-DE" dirty="0">
              <a:cs typeface="+mn-cs"/>
            </a:endParaRPr>
          </a:p>
          <a:p>
            <a:pPr marL="285750" indent="-285750" defTabSz="914400"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de-DE" dirty="0">
                <a:solidFill>
                  <a:schemeClr val="tx1"/>
                </a:solidFill>
              </a:rPr>
              <a:t>N</a:t>
            </a:r>
            <a:r>
              <a:rPr lang="de-DE" sz="1400" dirty="0">
                <a:solidFill>
                  <a:schemeClr val="tx1"/>
                </a:solidFill>
                <a:cs typeface="+mn-cs"/>
              </a:rPr>
              <a:t>autisch simuliert und voll geeignet</a:t>
            </a:r>
          </a:p>
          <a:p>
            <a:pPr marL="285750" indent="-285750" defTabSz="914400"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de-DE" dirty="0">
                <a:cs typeface="+mn-cs"/>
              </a:rPr>
              <a:t>Nicht für H2 kompatibel</a:t>
            </a:r>
            <a:endParaRPr lang="de-DE" sz="140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40" name="Inhaltsplatzhalter 39">
            <a:extLst>
              <a:ext uri="{FF2B5EF4-FFF2-40B4-BE49-F238E27FC236}">
                <a16:creationId xmlns:a16="http://schemas.microsoft.com/office/drawing/2014/main" id="{0514465E-4449-ECBB-A5E5-FC0FDDEF864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41A00970-0786-826B-410C-8390471EB4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2"/>
                </a:solidFill>
              </a:rPr>
              <a:t>TEMPORÄRER BAUSTEIN: FSRU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1B8F362-E9B8-B8F5-4488-B98D52A90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Kurzfristig Energieversorgung sichern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A724C01-D729-D28A-E7CA-F29F8BE1841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51FC08-ABB9-47AB-9361-D6AE6C4E4CC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373337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3ECF7106-72A0-7ACD-5C32-4E8A0148E56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Hanseatic Energy Hub 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9613B63-339F-1769-9015-58AEF198E47D}"/>
              </a:ext>
            </a:extLst>
          </p:cNvPr>
          <p:cNvSpPr txBox="1"/>
          <p:nvPr/>
        </p:nvSpPr>
        <p:spPr bwMode="gray">
          <a:xfrm>
            <a:off x="4583905" y="4960853"/>
            <a:ext cx="639945" cy="819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Tx/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de-DE" sz="1400" b="0" i="0" u="none" strike="noStrike" kern="1200" cap="none" spc="0" normalizeH="0" baseline="0" noProof="0" err="1">
              <a:ln>
                <a:noFill/>
              </a:ln>
              <a:solidFill>
                <a:srgbClr val="002850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3B0C8B2-E85D-78E7-EE35-32EB22AC3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6899" y="765490"/>
            <a:ext cx="1723527" cy="205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30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3FDE08A-67D8-A655-3E63-7D6CB3E1726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 anchor="b" anchorCtr="0"/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Fertigstellung 2023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Großer Schiffsanleger ermöglicht Tankschiffe bis zu Q-Max Größe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Kleiner </a:t>
            </a:r>
            <a:r>
              <a:rPr lang="de-DE" dirty="0" err="1"/>
              <a:t>Jetty</a:t>
            </a:r>
            <a:r>
              <a:rPr lang="de-DE" dirty="0"/>
              <a:t> für Bunkerschiffe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Parallele Nutzung für LNG &amp; Ammoniak möglich 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Nautische Simulation erfolgreich abgeschlossen</a:t>
            </a:r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4448D795-1287-A95F-1DCD-806409A5BA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2"/>
                </a:solidFill>
              </a:rPr>
              <a:t>BAUSTEIN: HAFEN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DDDF98F-7374-FB67-E53E-D089B090A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Moderner Energiehafen für verflüssigte Gase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AE0CBB-595C-F85B-91D7-EA79ED7986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51FC08-ABB9-47AB-9361-D6AE6C4E4CC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373337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EE1591F-0A2A-3103-57C9-01B5E7DE553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Hanseatic Energy Hub  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E6F99A3D-A7F9-C6FF-1D16-A1ACD9AEA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06781" y="765490"/>
            <a:ext cx="2351805" cy="2104246"/>
          </a:xfrm>
          <a:prstGeom prst="rect">
            <a:avLst/>
          </a:prstGeom>
        </p:spPr>
      </p:pic>
      <p:sp>
        <p:nvSpPr>
          <p:cNvPr id="3" name="Inhaltsplatzhalter 22">
            <a:extLst>
              <a:ext uri="{FF2B5EF4-FFF2-40B4-BE49-F238E27FC236}">
                <a16:creationId xmlns:a16="http://schemas.microsoft.com/office/drawing/2014/main" id="{A1575272-F788-2F77-F53C-36443652C4D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3525" y="1656000"/>
            <a:ext cx="5616575" cy="4572000"/>
          </a:xfrm>
          <a:blipFill>
            <a:blip r:embed="rId4"/>
            <a:stretch>
              <a:fillRect l="-13456" r="-30120"/>
            </a:stretch>
          </a:blipFill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5948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10BCCAF-45FF-4882-02C4-33A0F084EDD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 anchor="b" anchorCtr="0"/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</a:rPr>
              <a:t>Kurze Entfernung</a:t>
            </a:r>
            <a:r>
              <a:rPr lang="de-DE" sz="1400" dirty="0">
                <a:solidFill>
                  <a:schemeClr val="tx1"/>
                </a:solidFill>
              </a:rPr>
              <a:t> zum deutschen Gastransportnetz, mit Anbindung zu G</a:t>
            </a:r>
            <a:r>
              <a:rPr lang="de-DE" dirty="0">
                <a:solidFill>
                  <a:schemeClr val="tx1"/>
                </a:solidFill>
              </a:rPr>
              <a:t>roßabnehmern</a:t>
            </a:r>
            <a:endParaRPr lang="de-DE" sz="1400" dirty="0">
              <a:solidFill>
                <a:schemeClr val="tx1"/>
              </a:solidFill>
            </a:endParaRP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cs typeface="Arial" panose="020B0604020202020204" pitchFamily="34" charset="0"/>
              </a:rPr>
              <a:t>Nähe zum Hamburger Hafen ermöglicht eine ideale Lage für </a:t>
            </a:r>
            <a:r>
              <a:rPr lang="de-DE" dirty="0" err="1">
                <a:solidFill>
                  <a:schemeClr val="tx1"/>
                </a:solidFill>
                <a:cs typeface="Arial" panose="020B0604020202020204" pitchFamily="34" charset="0"/>
              </a:rPr>
              <a:t>Bunkering</a:t>
            </a:r>
            <a:r>
              <a:rPr lang="de-DE" dirty="0">
                <a:solidFill>
                  <a:schemeClr val="tx1"/>
                </a:solidFill>
                <a:cs typeface="Arial" panose="020B0604020202020204" pitchFamily="34" charset="0"/>
              </a:rPr>
              <a:t>-Services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</a:rPr>
              <a:t>Möglichkeit für LKW- und Bahnverladung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I</a:t>
            </a:r>
            <a:r>
              <a:rPr lang="de-DE">
                <a:solidFill>
                  <a:schemeClr val="tx1"/>
                </a:solidFill>
              </a:rPr>
              <a:t>n </a:t>
            </a:r>
            <a:r>
              <a:rPr lang="de-DE" dirty="0">
                <a:solidFill>
                  <a:schemeClr val="tx1"/>
                </a:solidFill>
              </a:rPr>
              <a:t>unmittelbare Nähe entsteht das europäische Wasserstoffnetz (H2 </a:t>
            </a:r>
            <a:r>
              <a:rPr lang="de-DE" dirty="0" err="1">
                <a:solidFill>
                  <a:schemeClr val="tx1"/>
                </a:solidFill>
              </a:rPr>
              <a:t>backbone</a:t>
            </a:r>
            <a:r>
              <a:rPr lang="de-DE" dirty="0">
                <a:solidFill>
                  <a:schemeClr val="tx1"/>
                </a:solidFill>
              </a:rPr>
              <a:t>)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43E95D1-9936-A33A-5A47-AB8550E150E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A87FC6BF-D186-F9E3-D5F5-5B4E652E5D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2"/>
                </a:solidFill>
              </a:rPr>
              <a:t>BAUSTEIN: ANSCHLUSSINFRASTRUKUR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086BAAF-2862-D72B-78AB-685CE7F8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585470"/>
            <a:ext cx="10498766" cy="360040"/>
          </a:xfrm>
        </p:spPr>
        <p:txBody>
          <a:bodyPr/>
          <a:lstStyle/>
          <a:p>
            <a:r>
              <a:rPr lang="de-DE" dirty="0"/>
              <a:t>Multimodale Anbindung von Gas und Wasserstoff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C7BD02-8D42-578E-F7E1-8DE60660C84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51FC08-ABB9-47AB-9361-D6AE6C4E4CC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373337"/>
              </a:solidFill>
              <a:effectLst/>
              <a:uLnTx/>
              <a:uFillTx/>
              <a:latin typeface="Gilroy"/>
              <a:ea typeface="+mn-ea"/>
              <a:cs typeface="+mn-cs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5E1FB85-03FC-1E5D-9F5F-350FB73CC72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195050" algn="r"/>
              </a:tabLst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373337"/>
                </a:solidFill>
                <a:effectLst/>
                <a:uLnTx/>
                <a:uFillTx/>
                <a:latin typeface="Gilroy"/>
                <a:ea typeface="+mn-ea"/>
                <a:cs typeface="+mn-cs"/>
              </a:rPr>
              <a:t>Hanseatic Energy Hub 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AF924B47-EA45-2B71-56D8-AA72421DEF0C}"/>
              </a:ext>
            </a:extLst>
          </p:cNvPr>
          <p:cNvGrpSpPr/>
          <p:nvPr/>
        </p:nvGrpSpPr>
        <p:grpSpPr>
          <a:xfrm>
            <a:off x="4334750" y="2134631"/>
            <a:ext cx="1620051" cy="1620051"/>
            <a:chOff x="2929896" y="4533543"/>
            <a:chExt cx="1620051" cy="1620051"/>
          </a:xfrm>
        </p:grpSpPr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E791E7BD-7C20-2DF7-22A7-C5A45A73064A}"/>
                </a:ext>
              </a:extLst>
            </p:cNvPr>
            <p:cNvGrpSpPr/>
            <p:nvPr/>
          </p:nvGrpSpPr>
          <p:grpSpPr>
            <a:xfrm>
              <a:off x="2929896" y="4533543"/>
              <a:ext cx="1620051" cy="1620051"/>
              <a:chOff x="2929896" y="4533543"/>
              <a:chExt cx="1620051" cy="1620051"/>
            </a:xfrm>
          </p:grpSpPr>
          <p:sp>
            <p:nvSpPr>
              <p:cNvPr id="26" name="Freihandform 111">
                <a:extLst>
                  <a:ext uri="{FF2B5EF4-FFF2-40B4-BE49-F238E27FC236}">
                    <a16:creationId xmlns:a16="http://schemas.microsoft.com/office/drawing/2014/main" id="{DEDAA4C8-BE41-8D42-77B0-9BFD8E2FE101}"/>
                  </a:ext>
                </a:extLst>
              </p:cNvPr>
              <p:cNvSpPr/>
              <p:nvPr/>
            </p:nvSpPr>
            <p:spPr>
              <a:xfrm>
                <a:off x="2929896" y="4533543"/>
                <a:ext cx="1620051" cy="1620051"/>
              </a:xfrm>
              <a:custGeom>
                <a:avLst/>
                <a:gdLst>
                  <a:gd name="connsiteX0" fmla="*/ 632190 w 632190"/>
                  <a:gd name="connsiteY0" fmla="*/ 316022 h 632043"/>
                  <a:gd name="connsiteX1" fmla="*/ 316095 w 632190"/>
                  <a:gd name="connsiteY1" fmla="*/ 632044 h 632043"/>
                  <a:gd name="connsiteX2" fmla="*/ 0 w 632190"/>
                  <a:gd name="connsiteY2" fmla="*/ 316022 h 632043"/>
                  <a:gd name="connsiteX3" fmla="*/ 316095 w 632190"/>
                  <a:gd name="connsiteY3" fmla="*/ 0 h 632043"/>
                  <a:gd name="connsiteX4" fmla="*/ 632190 w 632190"/>
                  <a:gd name="connsiteY4" fmla="*/ 316022 h 63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2190" h="632043">
                    <a:moveTo>
                      <a:pt x="632190" y="316022"/>
                    </a:moveTo>
                    <a:cubicBezTo>
                      <a:pt x="632190" y="490556"/>
                      <a:pt x="490670" y="632044"/>
                      <a:pt x="316095" y="632044"/>
                    </a:cubicBezTo>
                    <a:cubicBezTo>
                      <a:pt x="141521" y="632044"/>
                      <a:pt x="0" y="490556"/>
                      <a:pt x="0" y="316022"/>
                    </a:cubicBezTo>
                    <a:cubicBezTo>
                      <a:pt x="0" y="141488"/>
                      <a:pt x="141521" y="0"/>
                      <a:pt x="316095" y="0"/>
                    </a:cubicBezTo>
                    <a:cubicBezTo>
                      <a:pt x="490670" y="0"/>
                      <a:pt x="632190" y="141488"/>
                      <a:pt x="632190" y="31602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81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grpSp>
            <p:nvGrpSpPr>
              <p:cNvPr id="27" name="Gruppieren 26">
                <a:extLst>
                  <a:ext uri="{FF2B5EF4-FFF2-40B4-BE49-F238E27FC236}">
                    <a16:creationId xmlns:a16="http://schemas.microsoft.com/office/drawing/2014/main" id="{0D077D22-92F9-5A09-9F5D-BDC33B049594}"/>
                  </a:ext>
                </a:extLst>
              </p:cNvPr>
              <p:cNvGrpSpPr/>
              <p:nvPr/>
            </p:nvGrpSpPr>
            <p:grpSpPr>
              <a:xfrm>
                <a:off x="3288072" y="4808861"/>
                <a:ext cx="452985" cy="474767"/>
                <a:chOff x="5538751" y="4701863"/>
                <a:chExt cx="519461" cy="544440"/>
              </a:xfrm>
            </p:grpSpPr>
            <p:sp>
              <p:nvSpPr>
                <p:cNvPr id="39" name="Freihandform 1045">
                  <a:extLst>
                    <a:ext uri="{FF2B5EF4-FFF2-40B4-BE49-F238E27FC236}">
                      <a16:creationId xmlns:a16="http://schemas.microsoft.com/office/drawing/2014/main" id="{0DABCFD4-31FB-8D75-8770-371440CE9605}"/>
                    </a:ext>
                  </a:extLst>
                </p:cNvPr>
                <p:cNvSpPr/>
                <p:nvPr/>
              </p:nvSpPr>
              <p:spPr>
                <a:xfrm>
                  <a:off x="6009717" y="4900650"/>
                  <a:ext cx="48495" cy="67353"/>
                </a:xfrm>
                <a:custGeom>
                  <a:avLst/>
                  <a:gdLst>
                    <a:gd name="connsiteX0" fmla="*/ 0 w 48495"/>
                    <a:gd name="connsiteY0" fmla="*/ 67353 h 67353"/>
                    <a:gd name="connsiteX1" fmla="*/ 48495 w 48495"/>
                    <a:gd name="connsiteY1" fmla="*/ 67353 h 67353"/>
                    <a:gd name="connsiteX2" fmla="*/ 48495 w 48495"/>
                    <a:gd name="connsiteY2" fmla="*/ 0 h 67353"/>
                    <a:gd name="connsiteX3" fmla="*/ 1865 w 48495"/>
                    <a:gd name="connsiteY3" fmla="*/ 0 h 6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5" h="67353">
                      <a:moveTo>
                        <a:pt x="0" y="67353"/>
                      </a:moveTo>
                      <a:lnTo>
                        <a:pt x="48495" y="67353"/>
                      </a:lnTo>
                      <a:lnTo>
                        <a:pt x="48495" y="0"/>
                      </a:lnTo>
                      <a:lnTo>
                        <a:pt x="1865" y="0"/>
                      </a:lnTo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ihandform 1046">
                  <a:extLst>
                    <a:ext uri="{FF2B5EF4-FFF2-40B4-BE49-F238E27FC236}">
                      <a16:creationId xmlns:a16="http://schemas.microsoft.com/office/drawing/2014/main" id="{EEBDED74-FC82-C4CF-6A62-74DCBA5FF6EE}"/>
                    </a:ext>
                  </a:extLst>
                </p:cNvPr>
                <p:cNvSpPr/>
                <p:nvPr/>
              </p:nvSpPr>
              <p:spPr>
                <a:xfrm>
                  <a:off x="5926216" y="5176144"/>
                  <a:ext cx="60242" cy="70159"/>
                </a:xfrm>
                <a:custGeom>
                  <a:avLst/>
                  <a:gdLst>
                    <a:gd name="connsiteX0" fmla="*/ 60186 w 60242"/>
                    <a:gd name="connsiteY0" fmla="*/ 0 h 70159"/>
                    <a:gd name="connsiteX1" fmla="*/ 60186 w 60242"/>
                    <a:gd name="connsiteY1" fmla="*/ 55660 h 70159"/>
                    <a:gd name="connsiteX2" fmla="*/ 48182 w 60242"/>
                    <a:gd name="connsiteY2" fmla="*/ 70150 h 70159"/>
                    <a:gd name="connsiteX3" fmla="*/ 48062 w 60242"/>
                    <a:gd name="connsiteY3" fmla="*/ 70160 h 70159"/>
                    <a:gd name="connsiteX4" fmla="*/ 12157 w 60242"/>
                    <a:gd name="connsiteY4" fmla="*/ 70160 h 70159"/>
                    <a:gd name="connsiteX5" fmla="*/ 33 w 60242"/>
                    <a:gd name="connsiteY5" fmla="*/ 55660 h 70159"/>
                    <a:gd name="connsiteX6" fmla="*/ 33 w 60242"/>
                    <a:gd name="connsiteY6" fmla="*/ 2806 h 70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242" h="70159">
                      <a:moveTo>
                        <a:pt x="60186" y="0"/>
                      </a:moveTo>
                      <a:lnTo>
                        <a:pt x="60186" y="55660"/>
                      </a:lnTo>
                      <a:cubicBezTo>
                        <a:pt x="60860" y="62985"/>
                        <a:pt x="55486" y="69472"/>
                        <a:pt x="48182" y="70150"/>
                      </a:cubicBezTo>
                      <a:cubicBezTo>
                        <a:pt x="48142" y="70155"/>
                        <a:pt x="48102" y="70155"/>
                        <a:pt x="48062" y="70160"/>
                      </a:cubicBezTo>
                      <a:lnTo>
                        <a:pt x="12157" y="70160"/>
                      </a:lnTo>
                      <a:cubicBezTo>
                        <a:pt x="4886" y="69383"/>
                        <a:pt x="-470" y="62975"/>
                        <a:pt x="33" y="55660"/>
                      </a:cubicBezTo>
                      <a:lnTo>
                        <a:pt x="33" y="2806"/>
                      </a:lnTo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ihandform 1047">
                  <a:extLst>
                    <a:ext uri="{FF2B5EF4-FFF2-40B4-BE49-F238E27FC236}">
                      <a16:creationId xmlns:a16="http://schemas.microsoft.com/office/drawing/2014/main" id="{AC9E0F08-1684-2553-09BF-D570CC90DD06}"/>
                    </a:ext>
                  </a:extLst>
                </p:cNvPr>
                <p:cNvSpPr/>
                <p:nvPr/>
              </p:nvSpPr>
              <p:spPr>
                <a:xfrm>
                  <a:off x="5613327" y="5176144"/>
                  <a:ext cx="60242" cy="70159"/>
                </a:xfrm>
                <a:custGeom>
                  <a:avLst/>
                  <a:gdLst>
                    <a:gd name="connsiteX0" fmla="*/ 60186 w 60242"/>
                    <a:gd name="connsiteY0" fmla="*/ 0 h 70159"/>
                    <a:gd name="connsiteX1" fmla="*/ 60186 w 60242"/>
                    <a:gd name="connsiteY1" fmla="*/ 55660 h 70159"/>
                    <a:gd name="connsiteX2" fmla="*/ 48182 w 60242"/>
                    <a:gd name="connsiteY2" fmla="*/ 70150 h 70159"/>
                    <a:gd name="connsiteX3" fmla="*/ 48062 w 60242"/>
                    <a:gd name="connsiteY3" fmla="*/ 70160 h 70159"/>
                    <a:gd name="connsiteX4" fmla="*/ 12157 w 60242"/>
                    <a:gd name="connsiteY4" fmla="*/ 70160 h 70159"/>
                    <a:gd name="connsiteX5" fmla="*/ 33 w 60242"/>
                    <a:gd name="connsiteY5" fmla="*/ 55660 h 70159"/>
                    <a:gd name="connsiteX6" fmla="*/ 33 w 60242"/>
                    <a:gd name="connsiteY6" fmla="*/ 2806 h 70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242" h="70159">
                      <a:moveTo>
                        <a:pt x="60186" y="0"/>
                      </a:moveTo>
                      <a:lnTo>
                        <a:pt x="60186" y="55660"/>
                      </a:lnTo>
                      <a:cubicBezTo>
                        <a:pt x="60860" y="62985"/>
                        <a:pt x="55486" y="69472"/>
                        <a:pt x="48182" y="70150"/>
                      </a:cubicBezTo>
                      <a:cubicBezTo>
                        <a:pt x="48142" y="70155"/>
                        <a:pt x="48102" y="70155"/>
                        <a:pt x="48062" y="70160"/>
                      </a:cubicBezTo>
                      <a:lnTo>
                        <a:pt x="12157" y="70160"/>
                      </a:lnTo>
                      <a:cubicBezTo>
                        <a:pt x="4886" y="69383"/>
                        <a:pt x="-470" y="62975"/>
                        <a:pt x="33" y="55660"/>
                      </a:cubicBezTo>
                      <a:lnTo>
                        <a:pt x="33" y="2806"/>
                      </a:lnTo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Freihandform 1048">
                  <a:extLst>
                    <a:ext uri="{FF2B5EF4-FFF2-40B4-BE49-F238E27FC236}">
                      <a16:creationId xmlns:a16="http://schemas.microsoft.com/office/drawing/2014/main" id="{11637CF6-22FB-7126-9BBB-65799D599059}"/>
                    </a:ext>
                  </a:extLst>
                </p:cNvPr>
                <p:cNvSpPr/>
                <p:nvPr/>
              </p:nvSpPr>
              <p:spPr>
                <a:xfrm>
                  <a:off x="5590511" y="4701863"/>
                  <a:ext cx="419206" cy="438264"/>
                </a:xfrm>
                <a:custGeom>
                  <a:avLst/>
                  <a:gdLst>
                    <a:gd name="connsiteX0" fmla="*/ 0 w 419206"/>
                    <a:gd name="connsiteY0" fmla="*/ 438265 h 438264"/>
                    <a:gd name="connsiteX1" fmla="*/ 0 w 419206"/>
                    <a:gd name="connsiteY1" fmla="*/ 0 h 438264"/>
                    <a:gd name="connsiteX2" fmla="*/ 419206 w 419206"/>
                    <a:gd name="connsiteY2" fmla="*/ 0 h 438264"/>
                    <a:gd name="connsiteX3" fmla="*/ 419206 w 419206"/>
                    <a:gd name="connsiteY3" fmla="*/ 438265 h 438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206" h="438264">
                      <a:moveTo>
                        <a:pt x="0" y="438265"/>
                      </a:moveTo>
                      <a:lnTo>
                        <a:pt x="0" y="0"/>
                      </a:lnTo>
                      <a:lnTo>
                        <a:pt x="419206" y="0"/>
                      </a:lnTo>
                      <a:lnTo>
                        <a:pt x="419206" y="438265"/>
                      </a:lnTo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ihandform 1049">
                  <a:extLst>
                    <a:ext uri="{FF2B5EF4-FFF2-40B4-BE49-F238E27FC236}">
                      <a16:creationId xmlns:a16="http://schemas.microsoft.com/office/drawing/2014/main" id="{4E6DCBCA-EB2A-F8F5-DBA6-D8CFE34F8CDE}"/>
                    </a:ext>
                  </a:extLst>
                </p:cNvPr>
                <p:cNvSpPr/>
                <p:nvPr/>
              </p:nvSpPr>
              <p:spPr>
                <a:xfrm>
                  <a:off x="5566729" y="5137790"/>
                  <a:ext cx="466768" cy="39757"/>
                </a:xfrm>
                <a:custGeom>
                  <a:avLst/>
                  <a:gdLst>
                    <a:gd name="connsiteX0" fmla="*/ 0 w 466768"/>
                    <a:gd name="connsiteY0" fmla="*/ 0 h 39757"/>
                    <a:gd name="connsiteX1" fmla="*/ 466769 w 466768"/>
                    <a:gd name="connsiteY1" fmla="*/ 0 h 39757"/>
                    <a:gd name="connsiteX2" fmla="*/ 466769 w 466768"/>
                    <a:gd name="connsiteY2" fmla="*/ 39757 h 39757"/>
                    <a:gd name="connsiteX3" fmla="*/ 0 w 466768"/>
                    <a:gd name="connsiteY3" fmla="*/ 39757 h 39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6768" h="39757">
                      <a:moveTo>
                        <a:pt x="0" y="0"/>
                      </a:moveTo>
                      <a:lnTo>
                        <a:pt x="466769" y="0"/>
                      </a:lnTo>
                      <a:lnTo>
                        <a:pt x="466769" y="39757"/>
                      </a:lnTo>
                      <a:lnTo>
                        <a:pt x="0" y="39757"/>
                      </a:lnTo>
                      <a:close/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ihandform 1050">
                  <a:extLst>
                    <a:ext uri="{FF2B5EF4-FFF2-40B4-BE49-F238E27FC236}">
                      <a16:creationId xmlns:a16="http://schemas.microsoft.com/office/drawing/2014/main" id="{EE6B303C-8F02-23C1-DAB8-E5ACE89B1650}"/>
                    </a:ext>
                  </a:extLst>
                </p:cNvPr>
                <p:cNvSpPr/>
                <p:nvPr/>
              </p:nvSpPr>
              <p:spPr>
                <a:xfrm>
                  <a:off x="5590511" y="4762669"/>
                  <a:ext cx="419206" cy="204866"/>
                </a:xfrm>
                <a:custGeom>
                  <a:avLst/>
                  <a:gdLst>
                    <a:gd name="connsiteX0" fmla="*/ 0 w 419206"/>
                    <a:gd name="connsiteY0" fmla="*/ 79514 h 204866"/>
                    <a:gd name="connsiteX1" fmla="*/ 75075 w 419206"/>
                    <a:gd name="connsiteY1" fmla="*/ 0 h 204866"/>
                    <a:gd name="connsiteX2" fmla="*/ 344131 w 419206"/>
                    <a:gd name="connsiteY2" fmla="*/ 0 h 204866"/>
                    <a:gd name="connsiteX3" fmla="*/ 419206 w 419206"/>
                    <a:gd name="connsiteY3" fmla="*/ 79514 h 204866"/>
                    <a:gd name="connsiteX4" fmla="*/ 419206 w 419206"/>
                    <a:gd name="connsiteY4" fmla="*/ 204867 h 204866"/>
                    <a:gd name="connsiteX5" fmla="*/ 0 w 419206"/>
                    <a:gd name="connsiteY5" fmla="*/ 204867 h 20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9206" h="204866">
                      <a:moveTo>
                        <a:pt x="0" y="79514"/>
                      </a:moveTo>
                      <a:cubicBezTo>
                        <a:pt x="0" y="35548"/>
                        <a:pt x="33574" y="0"/>
                        <a:pt x="75075" y="0"/>
                      </a:cubicBezTo>
                      <a:lnTo>
                        <a:pt x="344131" y="0"/>
                      </a:lnTo>
                      <a:cubicBezTo>
                        <a:pt x="385632" y="0"/>
                        <a:pt x="419206" y="35548"/>
                        <a:pt x="419206" y="79514"/>
                      </a:cubicBezTo>
                      <a:lnTo>
                        <a:pt x="419206" y="204867"/>
                      </a:lnTo>
                      <a:lnTo>
                        <a:pt x="0" y="204867"/>
                      </a:lnTo>
                      <a:close/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ihandform 1051">
                  <a:extLst>
                    <a:ext uri="{FF2B5EF4-FFF2-40B4-BE49-F238E27FC236}">
                      <a16:creationId xmlns:a16="http://schemas.microsoft.com/office/drawing/2014/main" id="{B080F6B7-7A7B-C74D-AFBB-33A1C2601708}"/>
                    </a:ext>
                  </a:extLst>
                </p:cNvPr>
                <p:cNvSpPr/>
                <p:nvPr/>
              </p:nvSpPr>
              <p:spPr>
                <a:xfrm>
                  <a:off x="5719676" y="5070436"/>
                  <a:ext cx="160408" cy="68288"/>
                </a:xfrm>
                <a:custGeom>
                  <a:avLst/>
                  <a:gdLst>
                    <a:gd name="connsiteX0" fmla="*/ 0 w 160408"/>
                    <a:gd name="connsiteY0" fmla="*/ 68289 h 68288"/>
                    <a:gd name="connsiteX1" fmla="*/ 0 w 160408"/>
                    <a:gd name="connsiteY1" fmla="*/ 0 h 68288"/>
                    <a:gd name="connsiteX2" fmla="*/ 160408 w 160408"/>
                    <a:gd name="connsiteY2" fmla="*/ 0 h 68288"/>
                    <a:gd name="connsiteX3" fmla="*/ 160408 w 160408"/>
                    <a:gd name="connsiteY3" fmla="*/ 68289 h 6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0408" h="68288">
                      <a:moveTo>
                        <a:pt x="0" y="68289"/>
                      </a:moveTo>
                      <a:lnTo>
                        <a:pt x="0" y="0"/>
                      </a:lnTo>
                      <a:lnTo>
                        <a:pt x="160408" y="0"/>
                      </a:lnTo>
                      <a:lnTo>
                        <a:pt x="160408" y="68289"/>
                      </a:lnTo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ihandform 1052">
                  <a:extLst>
                    <a:ext uri="{FF2B5EF4-FFF2-40B4-BE49-F238E27FC236}">
                      <a16:creationId xmlns:a16="http://schemas.microsoft.com/office/drawing/2014/main" id="{B95F59AC-8D7A-8904-1B59-B95072CD63A3}"/>
                    </a:ext>
                  </a:extLst>
                </p:cNvPr>
                <p:cNvSpPr/>
                <p:nvPr/>
              </p:nvSpPr>
              <p:spPr>
                <a:xfrm>
                  <a:off x="5617090" y="5061549"/>
                  <a:ext cx="56888" cy="57063"/>
                </a:xfrm>
                <a:custGeom>
                  <a:avLst/>
                  <a:gdLst>
                    <a:gd name="connsiteX0" fmla="*/ 56889 w 56888"/>
                    <a:gd name="connsiteY0" fmla="*/ 28532 h 57063"/>
                    <a:gd name="connsiteX1" fmla="*/ 28444 w 56888"/>
                    <a:gd name="connsiteY1" fmla="*/ 57063 h 57063"/>
                    <a:gd name="connsiteX2" fmla="*/ 0 w 56888"/>
                    <a:gd name="connsiteY2" fmla="*/ 28532 h 57063"/>
                    <a:gd name="connsiteX3" fmla="*/ 28444 w 56888"/>
                    <a:gd name="connsiteY3" fmla="*/ 0 h 57063"/>
                    <a:gd name="connsiteX4" fmla="*/ 56889 w 56888"/>
                    <a:gd name="connsiteY4" fmla="*/ 28532 h 57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888" h="57063">
                      <a:moveTo>
                        <a:pt x="56889" y="28532"/>
                      </a:moveTo>
                      <a:cubicBezTo>
                        <a:pt x="56889" y="44289"/>
                        <a:pt x="44154" y="57063"/>
                        <a:pt x="28444" y="57063"/>
                      </a:cubicBezTo>
                      <a:cubicBezTo>
                        <a:pt x="12735" y="57063"/>
                        <a:pt x="0" y="44289"/>
                        <a:pt x="0" y="28532"/>
                      </a:cubicBezTo>
                      <a:cubicBezTo>
                        <a:pt x="0" y="12774"/>
                        <a:pt x="12735" y="0"/>
                        <a:pt x="28444" y="0"/>
                      </a:cubicBezTo>
                      <a:cubicBezTo>
                        <a:pt x="44154" y="0"/>
                        <a:pt x="56889" y="12774"/>
                        <a:pt x="56889" y="28532"/>
                      </a:cubicBezTo>
                      <a:close/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ihandform 1053">
                  <a:extLst>
                    <a:ext uri="{FF2B5EF4-FFF2-40B4-BE49-F238E27FC236}">
                      <a16:creationId xmlns:a16="http://schemas.microsoft.com/office/drawing/2014/main" id="{AD222A45-DBC9-B63C-16CE-930347A0C76B}"/>
                    </a:ext>
                  </a:extLst>
                </p:cNvPr>
                <p:cNvSpPr/>
                <p:nvPr/>
              </p:nvSpPr>
              <p:spPr>
                <a:xfrm>
                  <a:off x="5926249" y="5061549"/>
                  <a:ext cx="56888" cy="57063"/>
                </a:xfrm>
                <a:custGeom>
                  <a:avLst/>
                  <a:gdLst>
                    <a:gd name="connsiteX0" fmla="*/ 56889 w 56888"/>
                    <a:gd name="connsiteY0" fmla="*/ 28532 h 57063"/>
                    <a:gd name="connsiteX1" fmla="*/ 28444 w 56888"/>
                    <a:gd name="connsiteY1" fmla="*/ 57063 h 57063"/>
                    <a:gd name="connsiteX2" fmla="*/ 0 w 56888"/>
                    <a:gd name="connsiteY2" fmla="*/ 28532 h 57063"/>
                    <a:gd name="connsiteX3" fmla="*/ 28444 w 56888"/>
                    <a:gd name="connsiteY3" fmla="*/ 0 h 57063"/>
                    <a:gd name="connsiteX4" fmla="*/ 56889 w 56888"/>
                    <a:gd name="connsiteY4" fmla="*/ 28532 h 57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888" h="57063">
                      <a:moveTo>
                        <a:pt x="56889" y="28532"/>
                      </a:moveTo>
                      <a:cubicBezTo>
                        <a:pt x="56889" y="44289"/>
                        <a:pt x="44154" y="57063"/>
                        <a:pt x="28444" y="57063"/>
                      </a:cubicBezTo>
                      <a:cubicBezTo>
                        <a:pt x="12735" y="57063"/>
                        <a:pt x="0" y="44289"/>
                        <a:pt x="0" y="28532"/>
                      </a:cubicBezTo>
                      <a:cubicBezTo>
                        <a:pt x="0" y="12774"/>
                        <a:pt x="12735" y="0"/>
                        <a:pt x="28444" y="0"/>
                      </a:cubicBezTo>
                      <a:cubicBezTo>
                        <a:pt x="44154" y="0"/>
                        <a:pt x="56889" y="12774"/>
                        <a:pt x="56889" y="28532"/>
                      </a:cubicBezTo>
                      <a:close/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ihandform 1054">
                  <a:extLst>
                    <a:ext uri="{FF2B5EF4-FFF2-40B4-BE49-F238E27FC236}">
                      <a16:creationId xmlns:a16="http://schemas.microsoft.com/office/drawing/2014/main" id="{DA9DCFF8-D587-4BD3-C8CA-78BCAE2E1D32}"/>
                    </a:ext>
                  </a:extLst>
                </p:cNvPr>
                <p:cNvSpPr/>
                <p:nvPr/>
              </p:nvSpPr>
              <p:spPr>
                <a:xfrm>
                  <a:off x="5538751" y="4900650"/>
                  <a:ext cx="48495" cy="67353"/>
                </a:xfrm>
                <a:custGeom>
                  <a:avLst/>
                  <a:gdLst>
                    <a:gd name="connsiteX0" fmla="*/ 48495 w 48495"/>
                    <a:gd name="connsiteY0" fmla="*/ 67353 h 67353"/>
                    <a:gd name="connsiteX1" fmla="*/ 0 w 48495"/>
                    <a:gd name="connsiteY1" fmla="*/ 67353 h 67353"/>
                    <a:gd name="connsiteX2" fmla="*/ 0 w 48495"/>
                    <a:gd name="connsiteY2" fmla="*/ 0 h 67353"/>
                    <a:gd name="connsiteX3" fmla="*/ 46630 w 48495"/>
                    <a:gd name="connsiteY3" fmla="*/ 0 h 6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5" h="67353">
                      <a:moveTo>
                        <a:pt x="48495" y="67353"/>
                      </a:moveTo>
                      <a:lnTo>
                        <a:pt x="0" y="67353"/>
                      </a:lnTo>
                      <a:lnTo>
                        <a:pt x="0" y="0"/>
                      </a:lnTo>
                      <a:lnTo>
                        <a:pt x="46630" y="0"/>
                      </a:lnTo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" name="Grafik 14">
                <a:extLst>
                  <a:ext uri="{FF2B5EF4-FFF2-40B4-BE49-F238E27FC236}">
                    <a16:creationId xmlns:a16="http://schemas.microsoft.com/office/drawing/2014/main" id="{C432C093-368D-052B-7749-0277FA34AE21}"/>
                  </a:ext>
                </a:extLst>
              </p:cNvPr>
              <p:cNvGrpSpPr/>
              <p:nvPr/>
            </p:nvGrpSpPr>
            <p:grpSpPr>
              <a:xfrm>
                <a:off x="3311249" y="5428992"/>
                <a:ext cx="664838" cy="453043"/>
                <a:chOff x="8097215" y="4513679"/>
                <a:chExt cx="762404" cy="519528"/>
              </a:xfrm>
              <a:noFill/>
            </p:grpSpPr>
            <p:sp>
              <p:nvSpPr>
                <p:cNvPr id="29" name="Freihandform 1068">
                  <a:extLst>
                    <a:ext uri="{FF2B5EF4-FFF2-40B4-BE49-F238E27FC236}">
                      <a16:creationId xmlns:a16="http://schemas.microsoft.com/office/drawing/2014/main" id="{F9341ACC-7F11-A3B4-2100-9A248F715254}"/>
                    </a:ext>
                  </a:extLst>
                </p:cNvPr>
                <p:cNvSpPr/>
                <p:nvPr/>
              </p:nvSpPr>
              <p:spPr>
                <a:xfrm>
                  <a:off x="8290765" y="4657729"/>
                  <a:ext cx="375350" cy="373503"/>
                </a:xfrm>
                <a:custGeom>
                  <a:avLst/>
                  <a:gdLst>
                    <a:gd name="connsiteX0" fmla="*/ 67198 w 375350"/>
                    <a:gd name="connsiteY0" fmla="*/ 373504 h 373503"/>
                    <a:gd name="connsiteX1" fmla="*/ 0 w 375350"/>
                    <a:gd name="connsiteY1" fmla="*/ 74329 h 373503"/>
                    <a:gd name="connsiteX2" fmla="*/ 179355 w 375350"/>
                    <a:gd name="connsiteY2" fmla="*/ 0 h 373503"/>
                    <a:gd name="connsiteX3" fmla="*/ 195995 w 375350"/>
                    <a:gd name="connsiteY3" fmla="*/ 0 h 373503"/>
                    <a:gd name="connsiteX4" fmla="*/ 375350 w 375350"/>
                    <a:gd name="connsiteY4" fmla="*/ 74329 h 373503"/>
                    <a:gd name="connsiteX5" fmla="*/ 308152 w 375350"/>
                    <a:gd name="connsiteY5" fmla="*/ 373504 h 373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350" h="373503">
                      <a:moveTo>
                        <a:pt x="67198" y="373504"/>
                      </a:moveTo>
                      <a:lnTo>
                        <a:pt x="0" y="74329"/>
                      </a:lnTo>
                      <a:lnTo>
                        <a:pt x="179355" y="0"/>
                      </a:lnTo>
                      <a:lnTo>
                        <a:pt x="195995" y="0"/>
                      </a:lnTo>
                      <a:lnTo>
                        <a:pt x="375350" y="74329"/>
                      </a:lnTo>
                      <a:lnTo>
                        <a:pt x="308152" y="373504"/>
                      </a:lnTo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ihandform 1069">
                  <a:extLst>
                    <a:ext uri="{FF2B5EF4-FFF2-40B4-BE49-F238E27FC236}">
                      <a16:creationId xmlns:a16="http://schemas.microsoft.com/office/drawing/2014/main" id="{E799EFEE-F4CE-C614-DB6A-157505BD2573}"/>
                    </a:ext>
                  </a:extLst>
                </p:cNvPr>
                <p:cNvSpPr/>
                <p:nvPr/>
              </p:nvSpPr>
              <p:spPr>
                <a:xfrm>
                  <a:off x="8346442" y="4582323"/>
                  <a:ext cx="263968" cy="117041"/>
                </a:xfrm>
                <a:custGeom>
                  <a:avLst/>
                  <a:gdLst>
                    <a:gd name="connsiteX0" fmla="*/ 0 w 263968"/>
                    <a:gd name="connsiteY0" fmla="*/ 117042 h 117041"/>
                    <a:gd name="connsiteX1" fmla="*/ 0 w 263968"/>
                    <a:gd name="connsiteY1" fmla="*/ 0 h 117041"/>
                    <a:gd name="connsiteX2" fmla="*/ 263969 w 263968"/>
                    <a:gd name="connsiteY2" fmla="*/ 0 h 117041"/>
                    <a:gd name="connsiteX3" fmla="*/ 263969 w 263968"/>
                    <a:gd name="connsiteY3" fmla="*/ 117042 h 117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3968" h="117041">
                      <a:moveTo>
                        <a:pt x="0" y="117042"/>
                      </a:moveTo>
                      <a:lnTo>
                        <a:pt x="0" y="0"/>
                      </a:lnTo>
                      <a:lnTo>
                        <a:pt x="263969" y="0"/>
                      </a:lnTo>
                      <a:lnTo>
                        <a:pt x="263969" y="117042"/>
                      </a:lnTo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ihandform 1070">
                  <a:extLst>
                    <a:ext uri="{FF2B5EF4-FFF2-40B4-BE49-F238E27FC236}">
                      <a16:creationId xmlns:a16="http://schemas.microsoft.com/office/drawing/2014/main" id="{35581DFF-D878-7E26-B969-A98F8CD55A61}"/>
                    </a:ext>
                  </a:extLst>
                </p:cNvPr>
                <p:cNvSpPr/>
                <p:nvPr/>
              </p:nvSpPr>
              <p:spPr>
                <a:xfrm>
                  <a:off x="8412836" y="4513679"/>
                  <a:ext cx="131194" cy="68635"/>
                </a:xfrm>
                <a:custGeom>
                  <a:avLst/>
                  <a:gdLst>
                    <a:gd name="connsiteX0" fmla="*/ 0 w 131194"/>
                    <a:gd name="connsiteY0" fmla="*/ 68635 h 68635"/>
                    <a:gd name="connsiteX1" fmla="*/ 0 w 131194"/>
                    <a:gd name="connsiteY1" fmla="*/ 0 h 68635"/>
                    <a:gd name="connsiteX2" fmla="*/ 131195 w 131194"/>
                    <a:gd name="connsiteY2" fmla="*/ 0 h 68635"/>
                    <a:gd name="connsiteX3" fmla="*/ 131195 w 131194"/>
                    <a:gd name="connsiteY3" fmla="*/ 68635 h 68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194" h="68635">
                      <a:moveTo>
                        <a:pt x="0" y="68635"/>
                      </a:moveTo>
                      <a:lnTo>
                        <a:pt x="0" y="0"/>
                      </a:lnTo>
                      <a:lnTo>
                        <a:pt x="131195" y="0"/>
                      </a:lnTo>
                      <a:lnTo>
                        <a:pt x="131195" y="68635"/>
                      </a:lnTo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ihandform 1071">
                  <a:extLst>
                    <a:ext uri="{FF2B5EF4-FFF2-40B4-BE49-F238E27FC236}">
                      <a16:creationId xmlns:a16="http://schemas.microsoft.com/office/drawing/2014/main" id="{FA3D77F4-3608-E730-E232-7B1E1B4719BC}"/>
                    </a:ext>
                  </a:extLst>
                </p:cNvPr>
                <p:cNvSpPr/>
                <p:nvPr/>
              </p:nvSpPr>
              <p:spPr>
                <a:xfrm>
                  <a:off x="8366643" y="4745124"/>
                  <a:ext cx="49600" cy="49484"/>
                </a:xfrm>
                <a:custGeom>
                  <a:avLst/>
                  <a:gdLst>
                    <a:gd name="connsiteX0" fmla="*/ 49601 w 49600"/>
                    <a:gd name="connsiteY0" fmla="*/ 24742 h 49484"/>
                    <a:gd name="connsiteX1" fmla="*/ 24800 w 49600"/>
                    <a:gd name="connsiteY1" fmla="*/ 49484 h 49484"/>
                    <a:gd name="connsiteX2" fmla="*/ 0 w 49600"/>
                    <a:gd name="connsiteY2" fmla="*/ 24742 h 49484"/>
                    <a:gd name="connsiteX3" fmla="*/ 24800 w 49600"/>
                    <a:gd name="connsiteY3" fmla="*/ 0 h 49484"/>
                    <a:gd name="connsiteX4" fmla="*/ 49601 w 49600"/>
                    <a:gd name="connsiteY4" fmla="*/ 24742 h 49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00" h="49484">
                      <a:moveTo>
                        <a:pt x="49601" y="24742"/>
                      </a:moveTo>
                      <a:cubicBezTo>
                        <a:pt x="49601" y="38407"/>
                        <a:pt x="38497" y="49484"/>
                        <a:pt x="24800" y="49484"/>
                      </a:cubicBezTo>
                      <a:cubicBezTo>
                        <a:pt x="11103" y="49484"/>
                        <a:pt x="0" y="38407"/>
                        <a:pt x="0" y="24742"/>
                      </a:cubicBezTo>
                      <a:cubicBezTo>
                        <a:pt x="0" y="11077"/>
                        <a:pt x="11103" y="0"/>
                        <a:pt x="24800" y="0"/>
                      </a:cubicBezTo>
                      <a:cubicBezTo>
                        <a:pt x="38497" y="0"/>
                        <a:pt x="49601" y="11077"/>
                        <a:pt x="49601" y="24742"/>
                      </a:cubicBezTo>
                      <a:close/>
                    </a:path>
                  </a:pathLst>
                </a:custGeom>
                <a:noFill/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ihandform 1072">
                  <a:extLst>
                    <a:ext uri="{FF2B5EF4-FFF2-40B4-BE49-F238E27FC236}">
                      <a16:creationId xmlns:a16="http://schemas.microsoft.com/office/drawing/2014/main" id="{838B7CFC-41E9-C534-7A46-A2AE8AB7DB8D}"/>
                    </a:ext>
                  </a:extLst>
                </p:cNvPr>
                <p:cNvSpPr/>
                <p:nvPr/>
              </p:nvSpPr>
              <p:spPr>
                <a:xfrm>
                  <a:off x="8478431" y="4657729"/>
                  <a:ext cx="4674" cy="314054"/>
                </a:xfrm>
                <a:custGeom>
                  <a:avLst/>
                  <a:gdLst>
                    <a:gd name="connsiteX0" fmla="*/ 0 w 4674"/>
                    <a:gd name="connsiteY0" fmla="*/ 314055 h 314054"/>
                    <a:gd name="connsiteX1" fmla="*/ 0 w 4674"/>
                    <a:gd name="connsiteY1" fmla="*/ 0 h 31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74" h="314054">
                      <a:moveTo>
                        <a:pt x="0" y="314055"/>
                      </a:moveTo>
                      <a:lnTo>
                        <a:pt x="0" y="0"/>
                      </a:lnTo>
                    </a:path>
                  </a:pathLst>
                </a:custGeom>
                <a:ln w="15875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e-DE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2850"/>
                    </a:solidFill>
                    <a:effectLst/>
                    <a:uLnTx/>
                    <a:uFillTx/>
                    <a:latin typeface="Gilroy"/>
                    <a:ea typeface="+mn-ea"/>
                    <a:cs typeface="+mn-cs"/>
                  </a:endParaRPr>
                </a:p>
              </p:txBody>
            </p:sp>
            <p:grpSp>
              <p:nvGrpSpPr>
                <p:cNvPr id="34" name="Grafik 14">
                  <a:extLst>
                    <a:ext uri="{FF2B5EF4-FFF2-40B4-BE49-F238E27FC236}">
                      <a16:creationId xmlns:a16="http://schemas.microsoft.com/office/drawing/2014/main" id="{6AC09771-0262-692D-13EC-F2AA0AAF88F3}"/>
                    </a:ext>
                  </a:extLst>
                </p:cNvPr>
                <p:cNvGrpSpPr/>
                <p:nvPr/>
              </p:nvGrpSpPr>
              <p:grpSpPr>
                <a:xfrm>
                  <a:off x="8097215" y="4905672"/>
                  <a:ext cx="762404" cy="127536"/>
                  <a:chOff x="8097215" y="4905672"/>
                  <a:chExt cx="762404" cy="127536"/>
                </a:xfrm>
                <a:noFill/>
              </p:grpSpPr>
              <p:sp>
                <p:nvSpPr>
                  <p:cNvPr id="35" name="Freihandform 1074">
                    <a:extLst>
                      <a:ext uri="{FF2B5EF4-FFF2-40B4-BE49-F238E27FC236}">
                        <a16:creationId xmlns:a16="http://schemas.microsoft.com/office/drawing/2014/main" id="{D8C01B04-67EC-92DF-B88C-738BEB98A39A}"/>
                      </a:ext>
                    </a:extLst>
                  </p:cNvPr>
                  <p:cNvSpPr/>
                  <p:nvPr/>
                </p:nvSpPr>
                <p:spPr>
                  <a:xfrm>
                    <a:off x="8097215" y="4905672"/>
                    <a:ext cx="127086" cy="126759"/>
                  </a:xfrm>
                  <a:custGeom>
                    <a:avLst/>
                    <a:gdLst>
                      <a:gd name="connsiteX0" fmla="*/ 127086 w 127086"/>
                      <a:gd name="connsiteY0" fmla="*/ 0 h 126759"/>
                      <a:gd name="connsiteX1" fmla="*/ 0 w 127086"/>
                      <a:gd name="connsiteY1" fmla="*/ 126760 h 126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7086" h="126759">
                        <a:moveTo>
                          <a:pt x="127086" y="0"/>
                        </a:moveTo>
                        <a:cubicBezTo>
                          <a:pt x="127076" y="70015"/>
                          <a:pt x="70179" y="126764"/>
                          <a:pt x="0" y="126760"/>
                        </a:cubicBezTo>
                      </a:path>
                    </a:pathLst>
                  </a:custGeom>
                  <a:noFill/>
                  <a:ln w="158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2850"/>
                      </a:solidFill>
                      <a:effectLst/>
                      <a:uLnTx/>
                      <a:uFillTx/>
                      <a:latin typeface="Gilroy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" name="Freihandform 1075">
                    <a:extLst>
                      <a:ext uri="{FF2B5EF4-FFF2-40B4-BE49-F238E27FC236}">
                        <a16:creationId xmlns:a16="http://schemas.microsoft.com/office/drawing/2014/main" id="{26B92088-1848-B729-3262-3B51E7D3C513}"/>
                      </a:ext>
                    </a:extLst>
                  </p:cNvPr>
                  <p:cNvSpPr/>
                  <p:nvPr/>
                </p:nvSpPr>
                <p:spPr>
                  <a:xfrm>
                    <a:off x="8224298" y="4905672"/>
                    <a:ext cx="254134" cy="127536"/>
                  </a:xfrm>
                  <a:custGeom>
                    <a:avLst/>
                    <a:gdLst>
                      <a:gd name="connsiteX0" fmla="*/ 254133 w 254134"/>
                      <a:gd name="connsiteY0" fmla="*/ 0 h 127536"/>
                      <a:gd name="connsiteX1" fmla="*/ 127838 w 254134"/>
                      <a:gd name="connsiteY1" fmla="*/ 127534 h 127536"/>
                      <a:gd name="connsiteX2" fmla="*/ 2 w 254134"/>
                      <a:gd name="connsiteY2" fmla="*/ 1538 h 127536"/>
                      <a:gd name="connsiteX3" fmla="*/ 2 w 254134"/>
                      <a:gd name="connsiteY3" fmla="*/ 0 h 127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4134" h="127536">
                        <a:moveTo>
                          <a:pt x="254133" y="0"/>
                        </a:moveTo>
                        <a:cubicBezTo>
                          <a:pt x="254558" y="70011"/>
                          <a:pt x="198014" y="127109"/>
                          <a:pt x="127838" y="127534"/>
                        </a:cubicBezTo>
                        <a:cubicBezTo>
                          <a:pt x="57662" y="127958"/>
                          <a:pt x="428" y="71549"/>
                          <a:pt x="2" y="1538"/>
                        </a:cubicBezTo>
                        <a:cubicBezTo>
                          <a:pt x="-1" y="1025"/>
                          <a:pt x="-1" y="512"/>
                          <a:pt x="2" y="0"/>
                        </a:cubicBezTo>
                      </a:path>
                    </a:pathLst>
                  </a:custGeom>
                  <a:noFill/>
                  <a:ln w="158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2850"/>
                      </a:solidFill>
                      <a:effectLst/>
                      <a:uLnTx/>
                      <a:uFillTx/>
                      <a:latin typeface="Gilroy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" name="Freihandform 1076">
                    <a:extLst>
                      <a:ext uri="{FF2B5EF4-FFF2-40B4-BE49-F238E27FC236}">
                        <a16:creationId xmlns:a16="http://schemas.microsoft.com/office/drawing/2014/main" id="{B785E8F0-C1FD-9E37-BC28-7F087EE525ED}"/>
                      </a:ext>
                    </a:extLst>
                  </p:cNvPr>
                  <p:cNvSpPr/>
                  <p:nvPr/>
                </p:nvSpPr>
                <p:spPr>
                  <a:xfrm>
                    <a:off x="8478431" y="4905672"/>
                    <a:ext cx="254144" cy="126773"/>
                  </a:xfrm>
                  <a:custGeom>
                    <a:avLst/>
                    <a:gdLst>
                      <a:gd name="connsiteX0" fmla="*/ 254144 w 254144"/>
                      <a:gd name="connsiteY0" fmla="*/ 0 h 126773"/>
                      <a:gd name="connsiteX1" fmla="*/ 127072 w 254144"/>
                      <a:gd name="connsiteY1" fmla="*/ 126774 h 126773"/>
                      <a:gd name="connsiteX2" fmla="*/ 0 w 254144"/>
                      <a:gd name="connsiteY2" fmla="*/ 0 h 126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4144" h="126773">
                        <a:moveTo>
                          <a:pt x="254144" y="0"/>
                        </a:moveTo>
                        <a:cubicBezTo>
                          <a:pt x="254144" y="70015"/>
                          <a:pt x="197252" y="126774"/>
                          <a:pt x="127072" y="126774"/>
                        </a:cubicBezTo>
                        <a:cubicBezTo>
                          <a:pt x="56892" y="126774"/>
                          <a:pt x="0" y="70015"/>
                          <a:pt x="0" y="0"/>
                        </a:cubicBezTo>
                      </a:path>
                    </a:pathLst>
                  </a:custGeom>
                  <a:noFill/>
                  <a:ln w="158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2850"/>
                      </a:solidFill>
                      <a:effectLst/>
                      <a:uLnTx/>
                      <a:uFillTx/>
                      <a:latin typeface="Gilroy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" name="Freihandform 1077">
                    <a:extLst>
                      <a:ext uri="{FF2B5EF4-FFF2-40B4-BE49-F238E27FC236}">
                        <a16:creationId xmlns:a16="http://schemas.microsoft.com/office/drawing/2014/main" id="{01735FBB-694C-2114-E11F-AE3D5ADEBEA2}"/>
                      </a:ext>
                    </a:extLst>
                  </p:cNvPr>
                  <p:cNvSpPr/>
                  <p:nvPr/>
                </p:nvSpPr>
                <p:spPr>
                  <a:xfrm>
                    <a:off x="8732556" y="4905672"/>
                    <a:ext cx="127062" cy="126769"/>
                  </a:xfrm>
                  <a:custGeom>
                    <a:avLst/>
                    <a:gdLst>
                      <a:gd name="connsiteX0" fmla="*/ 127063 w 127062"/>
                      <a:gd name="connsiteY0" fmla="*/ 126769 h 126769"/>
                      <a:gd name="connsiteX1" fmla="*/ 0 w 127062"/>
                      <a:gd name="connsiteY1" fmla="*/ 0 h 126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7062" h="126769">
                        <a:moveTo>
                          <a:pt x="127063" y="126769"/>
                        </a:moveTo>
                        <a:cubicBezTo>
                          <a:pt x="56887" y="126764"/>
                          <a:pt x="0" y="70011"/>
                          <a:pt x="0" y="0"/>
                        </a:cubicBezTo>
                      </a:path>
                    </a:pathLst>
                  </a:custGeom>
                  <a:noFill/>
                  <a:ln w="15875" cap="flat">
                    <a:solidFill>
                      <a:schemeClr val="tx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e-DE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2850"/>
                      </a:solidFill>
                      <a:effectLst/>
                      <a:uLnTx/>
                      <a:uFillTx/>
                      <a:latin typeface="Gilroy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231768A7-1D90-6998-C314-5DCBCD522A02}"/>
                </a:ext>
              </a:extLst>
            </p:cNvPr>
            <p:cNvGrpSpPr/>
            <p:nvPr/>
          </p:nvGrpSpPr>
          <p:grpSpPr>
            <a:xfrm>
              <a:off x="4001067" y="4961155"/>
              <a:ext cx="387853" cy="587043"/>
              <a:chOff x="6992661" y="4285369"/>
              <a:chExt cx="355905" cy="538687"/>
            </a:xfrm>
          </p:grpSpPr>
          <p:sp>
            <p:nvSpPr>
              <p:cNvPr id="12" name="Freihandform 1029">
                <a:extLst>
                  <a:ext uri="{FF2B5EF4-FFF2-40B4-BE49-F238E27FC236}">
                    <a16:creationId xmlns:a16="http://schemas.microsoft.com/office/drawing/2014/main" id="{85ABC046-1BD4-B146-221F-E542A19BC172}"/>
                  </a:ext>
                </a:extLst>
              </p:cNvPr>
              <p:cNvSpPr/>
              <p:nvPr/>
            </p:nvSpPr>
            <p:spPr>
              <a:xfrm>
                <a:off x="7023780" y="4285369"/>
                <a:ext cx="294133" cy="377780"/>
              </a:xfrm>
              <a:custGeom>
                <a:avLst/>
                <a:gdLst>
                  <a:gd name="connsiteX0" fmla="*/ 146366 w 294133"/>
                  <a:gd name="connsiteY0" fmla="*/ 377781 h 377780"/>
                  <a:gd name="connsiteX1" fmla="*/ 268738 w 294133"/>
                  <a:gd name="connsiteY1" fmla="*/ 377781 h 377780"/>
                  <a:gd name="connsiteX2" fmla="*/ 293492 w 294133"/>
                  <a:gd name="connsiteY2" fmla="*/ 316216 h 377780"/>
                  <a:gd name="connsiteX3" fmla="*/ 274343 w 294133"/>
                  <a:gd name="connsiteY3" fmla="*/ 64363 h 377780"/>
                  <a:gd name="connsiteX4" fmla="*/ 173923 w 294133"/>
                  <a:gd name="connsiteY4" fmla="*/ 0 h 377780"/>
                  <a:gd name="connsiteX5" fmla="*/ 121145 w 294133"/>
                  <a:gd name="connsiteY5" fmla="*/ 0 h 377780"/>
                  <a:gd name="connsiteX6" fmla="*/ 19791 w 294133"/>
                  <a:gd name="connsiteY6" fmla="*/ 64363 h 377780"/>
                  <a:gd name="connsiteX7" fmla="*/ 641 w 294133"/>
                  <a:gd name="connsiteY7" fmla="*/ 316216 h 377780"/>
                  <a:gd name="connsiteX8" fmla="*/ 25863 w 294133"/>
                  <a:gd name="connsiteY8" fmla="*/ 377781 h 377780"/>
                  <a:gd name="connsiteX9" fmla="*/ 148235 w 294133"/>
                  <a:gd name="connsiteY9" fmla="*/ 377781 h 37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4133" h="377780">
                    <a:moveTo>
                      <a:pt x="146366" y="377781"/>
                    </a:moveTo>
                    <a:lnTo>
                      <a:pt x="268738" y="377781"/>
                    </a:lnTo>
                    <a:cubicBezTo>
                      <a:pt x="268738" y="377781"/>
                      <a:pt x="293492" y="362390"/>
                      <a:pt x="293492" y="316216"/>
                    </a:cubicBezTo>
                    <a:cubicBezTo>
                      <a:pt x="293492" y="270043"/>
                      <a:pt x="299564" y="125927"/>
                      <a:pt x="274343" y="64363"/>
                    </a:cubicBezTo>
                    <a:cubicBezTo>
                      <a:pt x="250055" y="2332"/>
                      <a:pt x="173923" y="0"/>
                      <a:pt x="173923" y="0"/>
                    </a:cubicBezTo>
                    <a:lnTo>
                      <a:pt x="121145" y="0"/>
                    </a:lnTo>
                    <a:cubicBezTo>
                      <a:pt x="121145" y="0"/>
                      <a:pt x="45013" y="2332"/>
                      <a:pt x="19791" y="64363"/>
                    </a:cubicBezTo>
                    <a:cubicBezTo>
                      <a:pt x="-5431" y="126393"/>
                      <a:pt x="641" y="270043"/>
                      <a:pt x="641" y="316216"/>
                    </a:cubicBezTo>
                    <a:cubicBezTo>
                      <a:pt x="641" y="362390"/>
                      <a:pt x="25863" y="377781"/>
                      <a:pt x="25863" y="377781"/>
                    </a:cubicBezTo>
                    <a:lnTo>
                      <a:pt x="148235" y="377781"/>
                    </a:lnTo>
                  </a:path>
                </a:pathLst>
              </a:custGeom>
              <a:noFill/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13" name="Freihandform 1030">
                <a:extLst>
                  <a:ext uri="{FF2B5EF4-FFF2-40B4-BE49-F238E27FC236}">
                    <a16:creationId xmlns:a16="http://schemas.microsoft.com/office/drawing/2014/main" id="{F3C53815-EC47-9B63-3118-19C31BC0B925}"/>
                  </a:ext>
                </a:extLst>
              </p:cNvPr>
              <p:cNvSpPr/>
              <p:nvPr/>
            </p:nvSpPr>
            <p:spPr>
              <a:xfrm>
                <a:off x="7235069" y="4361858"/>
                <a:ext cx="67733" cy="271908"/>
              </a:xfrm>
              <a:custGeom>
                <a:avLst/>
                <a:gdLst>
                  <a:gd name="connsiteX0" fmla="*/ 67725 w 67733"/>
                  <a:gd name="connsiteY0" fmla="*/ 0 h 271908"/>
                  <a:gd name="connsiteX1" fmla="*/ 0 w 67733"/>
                  <a:gd name="connsiteY1" fmla="*/ 271909 h 271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733" h="271908">
                    <a:moveTo>
                      <a:pt x="67725" y="0"/>
                    </a:moveTo>
                    <a:cubicBezTo>
                      <a:pt x="67725" y="0"/>
                      <a:pt x="70060" y="167902"/>
                      <a:pt x="0" y="271909"/>
                    </a:cubicBezTo>
                  </a:path>
                </a:pathLst>
              </a:custGeom>
              <a:noFill/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14" name="Freihandform 1031">
                <a:extLst>
                  <a:ext uri="{FF2B5EF4-FFF2-40B4-BE49-F238E27FC236}">
                    <a16:creationId xmlns:a16="http://schemas.microsoft.com/office/drawing/2014/main" id="{7EEFBC85-1174-D59D-E1D1-56E62CDEFADE}"/>
                  </a:ext>
                </a:extLst>
              </p:cNvPr>
              <p:cNvSpPr/>
              <p:nvPr/>
            </p:nvSpPr>
            <p:spPr>
              <a:xfrm>
                <a:off x="7039359" y="4361858"/>
                <a:ext cx="67733" cy="271908"/>
              </a:xfrm>
              <a:custGeom>
                <a:avLst/>
                <a:gdLst>
                  <a:gd name="connsiteX0" fmla="*/ 9 w 67733"/>
                  <a:gd name="connsiteY0" fmla="*/ 0 h 271908"/>
                  <a:gd name="connsiteX1" fmla="*/ 67734 w 67733"/>
                  <a:gd name="connsiteY1" fmla="*/ 271909 h 271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733" h="271908">
                    <a:moveTo>
                      <a:pt x="9" y="0"/>
                    </a:moveTo>
                    <a:cubicBezTo>
                      <a:pt x="9" y="0"/>
                      <a:pt x="-2326" y="167902"/>
                      <a:pt x="67734" y="271909"/>
                    </a:cubicBezTo>
                  </a:path>
                </a:pathLst>
              </a:custGeom>
              <a:noFill/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15" name="Freihandform 1032">
                <a:extLst>
                  <a:ext uri="{FF2B5EF4-FFF2-40B4-BE49-F238E27FC236}">
                    <a16:creationId xmlns:a16="http://schemas.microsoft.com/office/drawing/2014/main" id="{DC257773-F592-DD14-6EB0-FBC6B989F698}"/>
                  </a:ext>
                </a:extLst>
              </p:cNvPr>
              <p:cNvSpPr/>
              <p:nvPr/>
            </p:nvSpPr>
            <p:spPr>
              <a:xfrm>
                <a:off x="7087943" y="4348333"/>
                <a:ext cx="166742" cy="104472"/>
              </a:xfrm>
              <a:custGeom>
                <a:avLst/>
                <a:gdLst>
                  <a:gd name="connsiteX0" fmla="*/ 0 w 166742"/>
                  <a:gd name="connsiteY0" fmla="*/ 6063 h 104472"/>
                  <a:gd name="connsiteX1" fmla="*/ 16814 w 166742"/>
                  <a:gd name="connsiteY1" fmla="*/ 101674 h 104472"/>
                  <a:gd name="connsiteX2" fmla="*/ 83605 w 166742"/>
                  <a:gd name="connsiteY2" fmla="*/ 104473 h 104472"/>
                  <a:gd name="connsiteX3" fmla="*/ 146192 w 166742"/>
                  <a:gd name="connsiteY3" fmla="*/ 102607 h 104472"/>
                  <a:gd name="connsiteX4" fmla="*/ 166743 w 166742"/>
                  <a:gd name="connsiteY4" fmla="*/ 6996 h 104472"/>
                  <a:gd name="connsiteX5" fmla="*/ 82204 w 166742"/>
                  <a:gd name="connsiteY5" fmla="*/ 0 h 104472"/>
                  <a:gd name="connsiteX6" fmla="*/ 0 w 166742"/>
                  <a:gd name="connsiteY6" fmla="*/ 6063 h 104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742" h="104472">
                    <a:moveTo>
                      <a:pt x="0" y="6063"/>
                    </a:moveTo>
                    <a:lnTo>
                      <a:pt x="16814" y="101674"/>
                    </a:lnTo>
                    <a:cubicBezTo>
                      <a:pt x="16814" y="101674"/>
                      <a:pt x="64455" y="104473"/>
                      <a:pt x="83605" y="104473"/>
                    </a:cubicBezTo>
                    <a:cubicBezTo>
                      <a:pt x="102755" y="104473"/>
                      <a:pt x="146192" y="102607"/>
                      <a:pt x="146192" y="102607"/>
                    </a:cubicBezTo>
                    <a:lnTo>
                      <a:pt x="166743" y="6996"/>
                    </a:lnTo>
                    <a:cubicBezTo>
                      <a:pt x="138739" y="2890"/>
                      <a:pt x="110503" y="554"/>
                      <a:pt x="82204" y="0"/>
                    </a:cubicBezTo>
                    <a:cubicBezTo>
                      <a:pt x="54708" y="422"/>
                      <a:pt x="27260" y="2446"/>
                      <a:pt x="0" y="6063"/>
                    </a:cubicBezTo>
                    <a:close/>
                  </a:path>
                </a:pathLst>
              </a:custGeom>
              <a:noFill/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16" name="Freihandform 1033">
                <a:extLst>
                  <a:ext uri="{FF2B5EF4-FFF2-40B4-BE49-F238E27FC236}">
                    <a16:creationId xmlns:a16="http://schemas.microsoft.com/office/drawing/2014/main" id="{FCE8E390-28F8-CF73-B0B4-AC4042CC8B05}"/>
                  </a:ext>
                </a:extLst>
              </p:cNvPr>
              <p:cNvSpPr/>
              <p:nvPr/>
            </p:nvSpPr>
            <p:spPr>
              <a:xfrm>
                <a:off x="7080470" y="4487319"/>
                <a:ext cx="25221" cy="25185"/>
              </a:xfrm>
              <a:custGeom>
                <a:avLst/>
                <a:gdLst>
                  <a:gd name="connsiteX0" fmla="*/ 25222 w 25221"/>
                  <a:gd name="connsiteY0" fmla="*/ 12593 h 25185"/>
                  <a:gd name="connsiteX1" fmla="*/ 12611 w 25221"/>
                  <a:gd name="connsiteY1" fmla="*/ 25185 h 25185"/>
                  <a:gd name="connsiteX2" fmla="*/ 0 w 25221"/>
                  <a:gd name="connsiteY2" fmla="*/ 12593 h 25185"/>
                  <a:gd name="connsiteX3" fmla="*/ 12611 w 25221"/>
                  <a:gd name="connsiteY3" fmla="*/ 0 h 25185"/>
                  <a:gd name="connsiteX4" fmla="*/ 25222 w 25221"/>
                  <a:gd name="connsiteY4" fmla="*/ 12593 h 2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21" h="25185">
                    <a:moveTo>
                      <a:pt x="25222" y="12593"/>
                    </a:moveTo>
                    <a:cubicBezTo>
                      <a:pt x="25222" y="19547"/>
                      <a:pt x="19576" y="25185"/>
                      <a:pt x="12611" y="25185"/>
                    </a:cubicBezTo>
                    <a:cubicBezTo>
                      <a:pt x="5646" y="25185"/>
                      <a:pt x="0" y="19547"/>
                      <a:pt x="0" y="12593"/>
                    </a:cubicBezTo>
                    <a:cubicBezTo>
                      <a:pt x="0" y="5638"/>
                      <a:pt x="5646" y="0"/>
                      <a:pt x="12611" y="0"/>
                    </a:cubicBezTo>
                    <a:cubicBezTo>
                      <a:pt x="19576" y="0"/>
                      <a:pt x="25222" y="5638"/>
                      <a:pt x="25222" y="12593"/>
                    </a:cubicBezTo>
                    <a:close/>
                  </a:path>
                </a:pathLst>
              </a:custGeom>
              <a:noFill/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17" name="Freihandform 1034">
                <a:extLst>
                  <a:ext uri="{FF2B5EF4-FFF2-40B4-BE49-F238E27FC236}">
                    <a16:creationId xmlns:a16="http://schemas.microsoft.com/office/drawing/2014/main" id="{ABC8AAFC-59D7-3651-70D3-17D43FB61A4E}"/>
                  </a:ext>
                </a:extLst>
              </p:cNvPr>
              <p:cNvSpPr/>
              <p:nvPr/>
            </p:nvSpPr>
            <p:spPr>
              <a:xfrm>
                <a:off x="7236470" y="4487319"/>
                <a:ext cx="25221" cy="25185"/>
              </a:xfrm>
              <a:custGeom>
                <a:avLst/>
                <a:gdLst>
                  <a:gd name="connsiteX0" fmla="*/ 25222 w 25221"/>
                  <a:gd name="connsiteY0" fmla="*/ 12593 h 25185"/>
                  <a:gd name="connsiteX1" fmla="*/ 12611 w 25221"/>
                  <a:gd name="connsiteY1" fmla="*/ 25185 h 25185"/>
                  <a:gd name="connsiteX2" fmla="*/ 0 w 25221"/>
                  <a:gd name="connsiteY2" fmla="*/ 12593 h 25185"/>
                  <a:gd name="connsiteX3" fmla="*/ 12611 w 25221"/>
                  <a:gd name="connsiteY3" fmla="*/ 0 h 25185"/>
                  <a:gd name="connsiteX4" fmla="*/ 25222 w 25221"/>
                  <a:gd name="connsiteY4" fmla="*/ 12593 h 2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21" h="25185">
                    <a:moveTo>
                      <a:pt x="25222" y="12593"/>
                    </a:moveTo>
                    <a:cubicBezTo>
                      <a:pt x="25222" y="19547"/>
                      <a:pt x="19576" y="25185"/>
                      <a:pt x="12611" y="25185"/>
                    </a:cubicBezTo>
                    <a:cubicBezTo>
                      <a:pt x="5646" y="25185"/>
                      <a:pt x="0" y="19547"/>
                      <a:pt x="0" y="12593"/>
                    </a:cubicBezTo>
                    <a:cubicBezTo>
                      <a:pt x="0" y="5638"/>
                      <a:pt x="5646" y="0"/>
                      <a:pt x="12611" y="0"/>
                    </a:cubicBezTo>
                    <a:cubicBezTo>
                      <a:pt x="19576" y="0"/>
                      <a:pt x="25222" y="5638"/>
                      <a:pt x="25222" y="12593"/>
                    </a:cubicBezTo>
                    <a:close/>
                  </a:path>
                </a:pathLst>
              </a:custGeom>
              <a:noFill/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18" name="Freihandform 1035">
                <a:extLst>
                  <a:ext uri="{FF2B5EF4-FFF2-40B4-BE49-F238E27FC236}">
                    <a16:creationId xmlns:a16="http://schemas.microsoft.com/office/drawing/2014/main" id="{FE372588-4FE3-5A70-B376-4C4AB171D612}"/>
                  </a:ext>
                </a:extLst>
              </p:cNvPr>
              <p:cNvSpPr/>
              <p:nvPr/>
            </p:nvSpPr>
            <p:spPr>
              <a:xfrm>
                <a:off x="6992661" y="4682739"/>
                <a:ext cx="93413" cy="141317"/>
              </a:xfrm>
              <a:custGeom>
                <a:avLst/>
                <a:gdLst>
                  <a:gd name="connsiteX0" fmla="*/ 0 w 93413"/>
                  <a:gd name="connsiteY0" fmla="*/ 141318 h 141317"/>
                  <a:gd name="connsiteX1" fmla="*/ 93413 w 93413"/>
                  <a:gd name="connsiteY1" fmla="*/ 0 h 14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413" h="141317">
                    <a:moveTo>
                      <a:pt x="0" y="141318"/>
                    </a:moveTo>
                    <a:lnTo>
                      <a:pt x="93413" y="0"/>
                    </a:lnTo>
                  </a:path>
                </a:pathLst>
              </a:custGeom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19" name="Freihandform 1036">
                <a:extLst>
                  <a:ext uri="{FF2B5EF4-FFF2-40B4-BE49-F238E27FC236}">
                    <a16:creationId xmlns:a16="http://schemas.microsoft.com/office/drawing/2014/main" id="{3602DD81-DBD7-1C42-E1AD-5C2F3B894142}"/>
                  </a:ext>
                </a:extLst>
              </p:cNvPr>
              <p:cNvSpPr/>
              <p:nvPr/>
            </p:nvSpPr>
            <p:spPr>
              <a:xfrm>
                <a:off x="7255153" y="4682739"/>
                <a:ext cx="93413" cy="141317"/>
              </a:xfrm>
              <a:custGeom>
                <a:avLst/>
                <a:gdLst>
                  <a:gd name="connsiteX0" fmla="*/ 93413 w 93413"/>
                  <a:gd name="connsiteY0" fmla="*/ 141318 h 141317"/>
                  <a:gd name="connsiteX1" fmla="*/ 0 w 93413"/>
                  <a:gd name="connsiteY1" fmla="*/ 0 h 14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413" h="141317">
                    <a:moveTo>
                      <a:pt x="93413" y="141318"/>
                    </a:moveTo>
                    <a:lnTo>
                      <a:pt x="0" y="0"/>
                    </a:lnTo>
                  </a:path>
                </a:pathLst>
              </a:custGeom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20" name="Freihandform 1037">
                <a:extLst>
                  <a:ext uri="{FF2B5EF4-FFF2-40B4-BE49-F238E27FC236}">
                    <a16:creationId xmlns:a16="http://schemas.microsoft.com/office/drawing/2014/main" id="{083442D1-6BB1-9FCE-AC0D-BF54B20F5D2D}"/>
                  </a:ext>
                </a:extLst>
              </p:cNvPr>
              <p:cNvSpPr/>
              <p:nvPr/>
            </p:nvSpPr>
            <p:spPr>
              <a:xfrm>
                <a:off x="7037967" y="4758295"/>
                <a:ext cx="266228" cy="4663"/>
              </a:xfrm>
              <a:custGeom>
                <a:avLst/>
                <a:gdLst>
                  <a:gd name="connsiteX0" fmla="*/ 0 w 266228"/>
                  <a:gd name="connsiteY0" fmla="*/ 0 h 4663"/>
                  <a:gd name="connsiteX1" fmla="*/ 266228 w 266228"/>
                  <a:gd name="connsiteY1" fmla="*/ 0 h 4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228" h="4663">
                    <a:moveTo>
                      <a:pt x="0" y="0"/>
                    </a:moveTo>
                    <a:lnTo>
                      <a:pt x="266228" y="0"/>
                    </a:lnTo>
                  </a:path>
                </a:pathLst>
              </a:custGeom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21" name="Freihandform 1038">
                <a:extLst>
                  <a:ext uri="{FF2B5EF4-FFF2-40B4-BE49-F238E27FC236}">
                    <a16:creationId xmlns:a16="http://schemas.microsoft.com/office/drawing/2014/main" id="{F1E98391-0311-95DB-BC25-824833ABBAF5}"/>
                  </a:ext>
                </a:extLst>
              </p:cNvPr>
              <p:cNvSpPr/>
              <p:nvPr/>
            </p:nvSpPr>
            <p:spPr>
              <a:xfrm>
                <a:off x="7066458" y="4718185"/>
                <a:ext cx="212048" cy="4663"/>
              </a:xfrm>
              <a:custGeom>
                <a:avLst/>
                <a:gdLst>
                  <a:gd name="connsiteX0" fmla="*/ 0 w 212048"/>
                  <a:gd name="connsiteY0" fmla="*/ 0 h 4663"/>
                  <a:gd name="connsiteX1" fmla="*/ 212048 w 212048"/>
                  <a:gd name="connsiteY1" fmla="*/ 0 h 4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2048" h="4663">
                    <a:moveTo>
                      <a:pt x="0" y="0"/>
                    </a:moveTo>
                    <a:lnTo>
                      <a:pt x="212048" y="0"/>
                    </a:lnTo>
                  </a:path>
                </a:pathLst>
              </a:custGeom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22" name="Freihandform 1039">
                <a:extLst>
                  <a:ext uri="{FF2B5EF4-FFF2-40B4-BE49-F238E27FC236}">
                    <a16:creationId xmlns:a16="http://schemas.microsoft.com/office/drawing/2014/main" id="{5E501FC7-3D88-A17E-0260-11D383B9EFC9}"/>
                  </a:ext>
                </a:extLst>
              </p:cNvPr>
              <p:cNvSpPr/>
              <p:nvPr/>
            </p:nvSpPr>
            <p:spPr>
              <a:xfrm>
                <a:off x="7010877" y="4798405"/>
                <a:ext cx="318072" cy="4663"/>
              </a:xfrm>
              <a:custGeom>
                <a:avLst/>
                <a:gdLst>
                  <a:gd name="connsiteX0" fmla="*/ 0 w 318072"/>
                  <a:gd name="connsiteY0" fmla="*/ 0 h 4663"/>
                  <a:gd name="connsiteX1" fmla="*/ 318073 w 318072"/>
                  <a:gd name="connsiteY1" fmla="*/ 0 h 4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8072" h="4663">
                    <a:moveTo>
                      <a:pt x="0" y="0"/>
                    </a:moveTo>
                    <a:lnTo>
                      <a:pt x="318073" y="0"/>
                    </a:lnTo>
                  </a:path>
                </a:pathLst>
              </a:custGeom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23" name="Freihandform 1040">
                <a:extLst>
                  <a:ext uri="{FF2B5EF4-FFF2-40B4-BE49-F238E27FC236}">
                    <a16:creationId xmlns:a16="http://schemas.microsoft.com/office/drawing/2014/main" id="{DDD4133D-317E-3797-40B0-E81B78EAABD2}"/>
                  </a:ext>
                </a:extLst>
              </p:cNvPr>
              <p:cNvSpPr/>
              <p:nvPr/>
            </p:nvSpPr>
            <p:spPr>
              <a:xfrm>
                <a:off x="7075799" y="4665482"/>
                <a:ext cx="14012" cy="17723"/>
              </a:xfrm>
              <a:custGeom>
                <a:avLst/>
                <a:gdLst>
                  <a:gd name="connsiteX0" fmla="*/ 0 w 14012"/>
                  <a:gd name="connsiteY0" fmla="*/ 0 h 17723"/>
                  <a:gd name="connsiteX1" fmla="*/ 14012 w 14012"/>
                  <a:gd name="connsiteY1" fmla="*/ 0 h 17723"/>
                  <a:gd name="connsiteX2" fmla="*/ 14012 w 14012"/>
                  <a:gd name="connsiteY2" fmla="*/ 17723 h 17723"/>
                  <a:gd name="connsiteX3" fmla="*/ 0 w 14012"/>
                  <a:gd name="connsiteY3" fmla="*/ 17723 h 1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12" h="17723">
                    <a:moveTo>
                      <a:pt x="0" y="0"/>
                    </a:moveTo>
                    <a:lnTo>
                      <a:pt x="14012" y="0"/>
                    </a:lnTo>
                    <a:lnTo>
                      <a:pt x="14012" y="17723"/>
                    </a:lnTo>
                    <a:lnTo>
                      <a:pt x="0" y="17723"/>
                    </a:lnTo>
                    <a:close/>
                  </a:path>
                </a:pathLst>
              </a:custGeom>
              <a:noFill/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24" name="Freihandform 1041">
                <a:extLst>
                  <a:ext uri="{FF2B5EF4-FFF2-40B4-BE49-F238E27FC236}">
                    <a16:creationId xmlns:a16="http://schemas.microsoft.com/office/drawing/2014/main" id="{8EA775A3-8A8A-10BA-2D61-A3B4B596A015}"/>
                  </a:ext>
                </a:extLst>
              </p:cNvPr>
              <p:cNvSpPr/>
              <p:nvPr/>
            </p:nvSpPr>
            <p:spPr>
              <a:xfrm>
                <a:off x="7252350" y="4665482"/>
                <a:ext cx="14012" cy="17723"/>
              </a:xfrm>
              <a:custGeom>
                <a:avLst/>
                <a:gdLst>
                  <a:gd name="connsiteX0" fmla="*/ 0 w 14012"/>
                  <a:gd name="connsiteY0" fmla="*/ 0 h 17723"/>
                  <a:gd name="connsiteX1" fmla="*/ 14012 w 14012"/>
                  <a:gd name="connsiteY1" fmla="*/ 0 h 17723"/>
                  <a:gd name="connsiteX2" fmla="*/ 14012 w 14012"/>
                  <a:gd name="connsiteY2" fmla="*/ 17723 h 17723"/>
                  <a:gd name="connsiteX3" fmla="*/ 0 w 14012"/>
                  <a:gd name="connsiteY3" fmla="*/ 17723 h 1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12" h="17723">
                    <a:moveTo>
                      <a:pt x="0" y="0"/>
                    </a:moveTo>
                    <a:lnTo>
                      <a:pt x="14012" y="0"/>
                    </a:lnTo>
                    <a:lnTo>
                      <a:pt x="14012" y="17723"/>
                    </a:lnTo>
                    <a:lnTo>
                      <a:pt x="0" y="17723"/>
                    </a:lnTo>
                    <a:close/>
                  </a:path>
                </a:pathLst>
              </a:custGeom>
              <a:noFill/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  <p:sp>
            <p:nvSpPr>
              <p:cNvPr id="25" name="Freihandform 1042">
                <a:extLst>
                  <a:ext uri="{FF2B5EF4-FFF2-40B4-BE49-F238E27FC236}">
                    <a16:creationId xmlns:a16="http://schemas.microsoft.com/office/drawing/2014/main" id="{3AE156DF-FF1F-71F7-4E46-02B81D15EEE6}"/>
                  </a:ext>
                </a:extLst>
              </p:cNvPr>
              <p:cNvSpPr/>
              <p:nvPr/>
            </p:nvSpPr>
            <p:spPr>
              <a:xfrm>
                <a:off x="7065991" y="4540687"/>
                <a:ext cx="207844" cy="19856"/>
              </a:xfrm>
              <a:custGeom>
                <a:avLst/>
                <a:gdLst>
                  <a:gd name="connsiteX0" fmla="*/ 207845 w 207844"/>
                  <a:gd name="connsiteY0" fmla="*/ 268 h 19856"/>
                  <a:gd name="connsiteX1" fmla="*/ 175617 w 207844"/>
                  <a:gd name="connsiteY1" fmla="*/ 2600 h 19856"/>
                  <a:gd name="connsiteX2" fmla="*/ 115366 w 207844"/>
                  <a:gd name="connsiteY2" fmla="*/ 19856 h 19856"/>
                  <a:gd name="connsiteX3" fmla="*/ 92479 w 207844"/>
                  <a:gd name="connsiteY3" fmla="*/ 19856 h 19856"/>
                  <a:gd name="connsiteX4" fmla="*/ 32228 w 207844"/>
                  <a:gd name="connsiteY4" fmla="*/ 3066 h 19856"/>
                  <a:gd name="connsiteX5" fmla="*/ 0 w 207844"/>
                  <a:gd name="connsiteY5" fmla="*/ 734 h 19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844" h="19856">
                    <a:moveTo>
                      <a:pt x="207845" y="268"/>
                    </a:moveTo>
                    <a:cubicBezTo>
                      <a:pt x="197046" y="-469"/>
                      <a:pt x="186197" y="317"/>
                      <a:pt x="175617" y="2600"/>
                    </a:cubicBezTo>
                    <a:cubicBezTo>
                      <a:pt x="163473" y="5864"/>
                      <a:pt x="137318" y="19856"/>
                      <a:pt x="115366" y="19856"/>
                    </a:cubicBezTo>
                    <a:lnTo>
                      <a:pt x="92479" y="19856"/>
                    </a:lnTo>
                    <a:cubicBezTo>
                      <a:pt x="70527" y="19856"/>
                      <a:pt x="44838" y="5864"/>
                      <a:pt x="32228" y="3066"/>
                    </a:cubicBezTo>
                    <a:cubicBezTo>
                      <a:pt x="21648" y="783"/>
                      <a:pt x="10799" y="-2"/>
                      <a:pt x="0" y="734"/>
                    </a:cubicBezTo>
                  </a:path>
                </a:pathLst>
              </a:custGeom>
              <a:noFill/>
              <a:ln w="15875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002850"/>
                  </a:solidFill>
                  <a:effectLst/>
                  <a:uLnTx/>
                  <a:uFillTx/>
                  <a:latin typeface="Gilroy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92" name="Grafik 91">
            <a:extLst>
              <a:ext uri="{FF2B5EF4-FFF2-40B4-BE49-F238E27FC236}">
                <a16:creationId xmlns:a16="http://schemas.microsoft.com/office/drawing/2014/main" id="{AE48CC10-189D-8EDC-D21A-F0B05C2850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948060" y="1611361"/>
            <a:ext cx="3736280" cy="93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3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itel">
  <a:themeElements>
    <a:clrScheme name="LNG">
      <a:dk1>
        <a:sysClr val="windowText" lastClr="000000"/>
      </a:dk1>
      <a:lt1>
        <a:srgbClr val="F2F2F2"/>
      </a:lt1>
      <a:dk2>
        <a:srgbClr val="00497D"/>
      </a:dk2>
      <a:lt2>
        <a:srgbClr val="DBEFF9"/>
      </a:lt2>
      <a:accent1>
        <a:srgbClr val="0F6FC6"/>
      </a:accent1>
      <a:accent2>
        <a:srgbClr val="009DD9"/>
      </a:accent2>
      <a:accent3>
        <a:srgbClr val="76C2E8"/>
      </a:accent3>
      <a:accent4>
        <a:srgbClr val="59A9F2"/>
      </a:accent4>
      <a:accent5>
        <a:srgbClr val="FCC03A"/>
      </a:accent5>
      <a:accent6>
        <a:srgbClr val="A5C249"/>
      </a:accent6>
      <a:hlink>
        <a:srgbClr val="FCC03A"/>
      </a:hlink>
      <a:folHlink>
        <a:srgbClr val="438AD7"/>
      </a:folHlink>
    </a:clrScheme>
    <a:fontScheme name="LNG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haltsfolien">
  <a:themeElements>
    <a:clrScheme name="LNG">
      <a:dk1>
        <a:sysClr val="windowText" lastClr="000000"/>
      </a:dk1>
      <a:lt1>
        <a:srgbClr val="F2F2F2"/>
      </a:lt1>
      <a:dk2>
        <a:srgbClr val="00497D"/>
      </a:dk2>
      <a:lt2>
        <a:srgbClr val="DBEFF9"/>
      </a:lt2>
      <a:accent1>
        <a:srgbClr val="0F6FC6"/>
      </a:accent1>
      <a:accent2>
        <a:srgbClr val="009DD9"/>
      </a:accent2>
      <a:accent3>
        <a:srgbClr val="76C2E8"/>
      </a:accent3>
      <a:accent4>
        <a:srgbClr val="59A9F2"/>
      </a:accent4>
      <a:accent5>
        <a:srgbClr val="FCC03A"/>
      </a:accent5>
      <a:accent6>
        <a:srgbClr val="A5C249"/>
      </a:accent6>
      <a:hlink>
        <a:srgbClr val="FCC03A"/>
      </a:hlink>
      <a:folHlink>
        <a:srgbClr val="438AD7"/>
      </a:folHlink>
    </a:clrScheme>
    <a:fontScheme name="LNG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itel">
  <a:themeElements>
    <a:clrScheme name="LNG">
      <a:dk1>
        <a:sysClr val="windowText" lastClr="000000"/>
      </a:dk1>
      <a:lt1>
        <a:srgbClr val="F2F2F2"/>
      </a:lt1>
      <a:dk2>
        <a:srgbClr val="00497D"/>
      </a:dk2>
      <a:lt2>
        <a:srgbClr val="DBEFF9"/>
      </a:lt2>
      <a:accent1>
        <a:srgbClr val="0F6FC6"/>
      </a:accent1>
      <a:accent2>
        <a:srgbClr val="009DD9"/>
      </a:accent2>
      <a:accent3>
        <a:srgbClr val="76C2E8"/>
      </a:accent3>
      <a:accent4>
        <a:srgbClr val="59A9F2"/>
      </a:accent4>
      <a:accent5>
        <a:srgbClr val="FCC03A"/>
      </a:accent5>
      <a:accent6>
        <a:srgbClr val="A5C249"/>
      </a:accent6>
      <a:hlink>
        <a:srgbClr val="FCC03A"/>
      </a:hlink>
      <a:folHlink>
        <a:srgbClr val="438AD7"/>
      </a:folHlink>
    </a:clrScheme>
    <a:fontScheme name="LNG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owerPoint Master HEH">
  <a:themeElements>
    <a:clrScheme name="Hanseatic Energy Hub">
      <a:dk1>
        <a:srgbClr val="002850"/>
      </a:dk1>
      <a:lt1>
        <a:srgbClr val="FFFFFF"/>
      </a:lt1>
      <a:dk2>
        <a:srgbClr val="82FFC1"/>
      </a:dk2>
      <a:lt2>
        <a:srgbClr val="8093A6"/>
      </a:lt2>
      <a:accent1>
        <a:srgbClr val="002850"/>
      </a:accent1>
      <a:accent2>
        <a:srgbClr val="00FF82"/>
      </a:accent2>
      <a:accent3>
        <a:srgbClr val="C2BFC2"/>
      </a:accent3>
      <a:accent4>
        <a:srgbClr val="8F8C8F"/>
      </a:accent4>
      <a:accent5>
        <a:srgbClr val="373337"/>
      </a:accent5>
      <a:accent6>
        <a:srgbClr val="DDD9DD"/>
      </a:accent6>
      <a:hlink>
        <a:srgbClr val="002850"/>
      </a:hlink>
      <a:folHlink>
        <a:srgbClr val="002850"/>
      </a:folHlink>
    </a:clrScheme>
    <a:fontScheme name="heh">
      <a:majorFont>
        <a:latin typeface="Gilroy"/>
        <a:ea typeface=""/>
        <a:cs typeface=""/>
      </a:majorFont>
      <a:minorFont>
        <a:latin typeface="Gilro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9525">
          <a:solidFill>
            <a:schemeClr val="accent3"/>
          </a:solidFill>
        </a:ln>
      </a:spPr>
      <a:bodyPr wrap="square" lIns="36000" tIns="36000" rIns="36000" bIns="36000" rtlCol="0" anchor="ctr" anchorCtr="0"/>
      <a:lstStyle>
        <a:defPPr algn="ctr">
          <a:defRPr sz="1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  <a:ln>
          <a:noFill/>
        </a:ln>
      </a:spPr>
      <a:bodyPr wrap="square" lIns="0" tIns="0" rIns="0" bIns="0" rtlCol="0" anchor="t">
        <a:noAutofit/>
      </a:bodyPr>
      <a:lstStyle>
        <a:defPPr marL="180000" indent="-180000" algn="l">
          <a:lnSpc>
            <a:spcPct val="120000"/>
          </a:lnSpc>
          <a:spcAft>
            <a:spcPts val="300"/>
          </a:spcAft>
          <a:buSzPct val="120000"/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-10-23 Master HEH.potx" id="{80871494-CB2B-45F2-8BB5-FD0B6D0BFF4A}" vid="{95E5B7A6-6E65-483B-A414-C082CC9EFF30}"/>
    </a:ext>
  </a:extLst>
</a:theme>
</file>

<file path=ppt/theme/theme5.xml><?xml version="1.0" encoding="utf-8"?>
<a:theme xmlns:a="http://schemas.openxmlformats.org/drawingml/2006/main" name="1_PowerPoint Master HEH">
  <a:themeElements>
    <a:clrScheme name="Hanseatic Energy Hub">
      <a:dk1>
        <a:srgbClr val="002850"/>
      </a:dk1>
      <a:lt1>
        <a:srgbClr val="FFFFFF"/>
      </a:lt1>
      <a:dk2>
        <a:srgbClr val="82FFC1"/>
      </a:dk2>
      <a:lt2>
        <a:srgbClr val="8093A6"/>
      </a:lt2>
      <a:accent1>
        <a:srgbClr val="002850"/>
      </a:accent1>
      <a:accent2>
        <a:srgbClr val="00FF82"/>
      </a:accent2>
      <a:accent3>
        <a:srgbClr val="C2BFC2"/>
      </a:accent3>
      <a:accent4>
        <a:srgbClr val="8F8C8F"/>
      </a:accent4>
      <a:accent5>
        <a:srgbClr val="373337"/>
      </a:accent5>
      <a:accent6>
        <a:srgbClr val="DDD9DD"/>
      </a:accent6>
      <a:hlink>
        <a:srgbClr val="002850"/>
      </a:hlink>
      <a:folHlink>
        <a:srgbClr val="00285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9525">
          <a:solidFill>
            <a:schemeClr val="accent3"/>
          </a:solidFill>
        </a:ln>
      </a:spPr>
      <a:bodyPr wrap="square" lIns="36000" tIns="36000" rIns="36000" bIns="36000" rtlCol="0" anchor="ctr" anchorCtr="0"/>
      <a:lstStyle>
        <a:defPPr algn="ctr">
          <a:defRPr sz="1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  <a:ln>
          <a:noFill/>
        </a:ln>
      </a:spPr>
      <a:bodyPr wrap="square" lIns="0" tIns="0" rIns="0" bIns="0" rtlCol="0" anchor="t">
        <a:noAutofit/>
      </a:bodyPr>
      <a:lstStyle>
        <a:defPPr marL="180000" indent="-180000" algn="l">
          <a:lnSpc>
            <a:spcPct val="120000"/>
          </a:lnSpc>
          <a:spcAft>
            <a:spcPts val="300"/>
          </a:spcAft>
          <a:buSzPct val="120000"/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-10-23 Master HEH.potx" id="{80871494-CB2B-45F2-8BB5-FD0B6D0BFF4A}" vid="{95E5B7A6-6E65-483B-A414-C082CC9EFF30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c951587-2c27-40dc-a129-00d96d70e2bf">
      <Terms xmlns="http://schemas.microsoft.com/office/infopath/2007/PartnerControls"/>
    </lcf76f155ced4ddcb4097134ff3c332f>
    <TaxCatchAll xmlns="e51172a4-dc31-4f2f-84c8-25def83eaa4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FFE441F317244FB022168A861F9086" ma:contentTypeVersion="20" ma:contentTypeDescription="Create a new document." ma:contentTypeScope="" ma:versionID="1a001e6556d18132c517c6e9156b7e44">
  <xsd:schema xmlns:xsd="http://www.w3.org/2001/XMLSchema" xmlns:xs="http://www.w3.org/2001/XMLSchema" xmlns:p="http://schemas.microsoft.com/office/2006/metadata/properties" xmlns:ns2="ec951587-2c27-40dc-a129-00d96d70e2bf" xmlns:ns3="e51172a4-dc31-4f2f-84c8-25def83eaa44" targetNamespace="http://schemas.microsoft.com/office/2006/metadata/properties" ma:root="true" ma:fieldsID="da1db61a8a6cc4b7a46d284b1228066c" ns2:_="" ns3:_="">
    <xsd:import namespace="ec951587-2c27-40dc-a129-00d96d70e2bf"/>
    <xsd:import namespace="e51172a4-dc31-4f2f-84c8-25def83eaa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951587-2c27-40dc-a129-00d96d70e2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8690b46-a015-4b0d-a258-a4de58ee17e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1172a4-dc31-4f2f-84c8-25def83eaa4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3717f19-659c-447e-bdaa-c0b13c54b4a1}" ma:internalName="TaxCatchAll" ma:showField="CatchAllData" ma:web="e51172a4-dc31-4f2f-84c8-25def83eaa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FFEC76-C0B9-47C8-AB2E-30E034E1833E}">
  <ds:schemaRefs>
    <ds:schemaRef ds:uri="http://schemas.microsoft.com/office/2006/metadata/properties"/>
    <ds:schemaRef ds:uri="http://schemas.microsoft.com/office/infopath/2007/PartnerControls"/>
    <ds:schemaRef ds:uri="ec951587-2c27-40dc-a129-00d96d70e2bf"/>
    <ds:schemaRef ds:uri="e51172a4-dc31-4f2f-84c8-25def83eaa44"/>
  </ds:schemaRefs>
</ds:datastoreItem>
</file>

<file path=customXml/itemProps2.xml><?xml version="1.0" encoding="utf-8"?>
<ds:datastoreItem xmlns:ds="http://schemas.openxmlformats.org/officeDocument/2006/customXml" ds:itemID="{F7149196-1275-48C2-B68C-53942A8B9F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9C34E00-EF71-4979-84D5-0A19F5C7D94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1023</Words>
  <Application>Microsoft Office PowerPoint</Application>
  <PresentationFormat>Breitbild</PresentationFormat>
  <Paragraphs>157</Paragraphs>
  <Slides>24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24</vt:i4>
      </vt:variant>
    </vt:vector>
  </HeadingPairs>
  <TitlesOfParts>
    <vt:vector size="37" baseType="lpstr">
      <vt:lpstr>Arial</vt:lpstr>
      <vt:lpstr>Calibri</vt:lpstr>
      <vt:lpstr>Gilroy</vt:lpstr>
      <vt:lpstr>Lato</vt:lpstr>
      <vt:lpstr>Lato Black</vt:lpstr>
      <vt:lpstr>Lato Light</vt:lpstr>
      <vt:lpstr>Symbol</vt:lpstr>
      <vt:lpstr>Wingdings</vt:lpstr>
      <vt:lpstr>Titel</vt:lpstr>
      <vt:lpstr>Inhaltsfolien</vt:lpstr>
      <vt:lpstr>1_Titel</vt:lpstr>
      <vt:lpstr>PowerPoint Master HEH</vt:lpstr>
      <vt:lpstr>1_PowerPoint Master HEH</vt:lpstr>
      <vt:lpstr>PowerPoint-Präsentation</vt:lpstr>
      <vt:lpstr>PowerPoint-Präsentation</vt:lpstr>
      <vt:lpstr>Hanseatic  Energy Hub</vt:lpstr>
      <vt:lpstr>Willkommen in Stade!</vt:lpstr>
      <vt:lpstr>Wir sind zukunftsflexibel!</vt:lpstr>
      <vt:lpstr>Technisch und kommerziell flexibel </vt:lpstr>
      <vt:lpstr>Kurzfristig Energieversorgung sichern</vt:lpstr>
      <vt:lpstr>Moderner Energiehafen für verflüssigte Gase</vt:lpstr>
      <vt:lpstr>Multimodale Anbindung von Gas und Wasserstoff</vt:lpstr>
      <vt:lpstr>Klarer Kurs für Versorgungsicherheit</vt:lpstr>
      <vt:lpstr>Vielen Dank</vt:lpstr>
      <vt:lpstr>PowerPoint-Präsentation</vt:lpstr>
      <vt:lpstr>Importterminals für verflüssigte Gase und ihre Auswirkung auf Wertschöpfung und Beschäftigung</vt:lpstr>
      <vt:lpstr>Importterminals für verflüssigte Gase und ihre Auswirkung auf Wertschöpfung und Beschäftigung</vt:lpstr>
      <vt:lpstr>Importterminals für verflüssigte Gase und ihre Auswirkung auf Wertschöpfung und Beschäftigung</vt:lpstr>
      <vt:lpstr>Importterminals für verflüssigte Gase und ihre Auswirkung auf Wertschöpfung und Beschäftigung</vt:lpstr>
      <vt:lpstr>Importterminals für verflüssigte Gase und ihre Auswirkung auf Wertschöpfung und Beschäftigung</vt:lpstr>
      <vt:lpstr>Importterminals für verflüssigte Gase und ihre Auswirkung auf Wertschöpfung und Beschäftigung</vt:lpstr>
      <vt:lpstr>Importterminals für verflüssigte Gase und ihre Auswirkung auf Wertschöpfung und Beschäftigung</vt:lpstr>
      <vt:lpstr>Importterminals für verflüssigte Gase und ihre Auswirkung auf Wertschöpfung und Beschäftigung</vt:lpstr>
      <vt:lpstr>Importterminals für verflüssigte Gase und ihre Auswirkung auf Wertschöpfung und Beschäftigung</vt:lpstr>
      <vt:lpstr>Importterminals für verflüssigte Gase und ihre Auswirkung auf Wertschöpfung und Beschäftigung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VDS6</dc:creator>
  <cp:lastModifiedBy>Julia Burakov | MARIKO GmbH</cp:lastModifiedBy>
  <cp:revision>162</cp:revision>
  <dcterms:created xsi:type="dcterms:W3CDTF">2016-11-17T10:34:21Z</dcterms:created>
  <dcterms:modified xsi:type="dcterms:W3CDTF">2023-05-02T09:36:48Z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0x01010004FFE441F317244FB022168A861F9086</vt:lpwstr>
  </property>
  <property fmtid="{D5CDD505-2E9C-101B-9397-08002B2CF9AE}" pid="3" name="Order">
    <vt:r8>1992000</vt:r8>
  </property>
  <property fmtid="{D5CDD505-2E9C-101B-9397-08002B2CF9AE}" pid="4" name="MediaServiceImageTags">
    <vt:lpwstr/>
  </property>
</Properties>
</file>